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7" r:id="rId3"/>
    <p:sldId id="256" r:id="rId5"/>
    <p:sldId id="265" r:id="rId6"/>
    <p:sldId id="266" r:id="rId7"/>
    <p:sldId id="267" r:id="rId8"/>
    <p:sldId id="268" r:id="rId9"/>
    <p:sldId id="269" r:id="rId10"/>
    <p:sldId id="270" r:id="rId11"/>
    <p:sldId id="271" r:id="rId12"/>
    <p:sldId id="272" r:id="rId13"/>
    <p:sldId id="273" r:id="rId14"/>
    <p:sldId id="274" r:id="rId15"/>
    <p:sldId id="275" r:id="rId16"/>
    <p:sldId id="280" r:id="rId17"/>
  </p:sldIdLst>
  <p:sldSz cx="14630400" cy="8229600"/>
  <p:notesSz cx="8229600" cy="14630400"/>
  <p:embeddedFontLst>
    <p:embeddedFont>
      <p:font typeface="Lora" pitchFamily="34" charset="0"/>
      <p:bold r:id="rId21"/>
    </p:embeddedFont>
    <p:embeddedFont>
      <p:font typeface="Lora" pitchFamily="34" charset="-122"/>
      <p:bold r:id="rId22"/>
    </p:embeddedFont>
    <p:embeddedFont>
      <p:font typeface="Lora" pitchFamily="34" charset="-120"/>
      <p:bold r:id="rId23"/>
    </p:embeddedFont>
    <p:embeddedFont>
      <p:font typeface="Calibri" panose="020F0502020204030204" charset="0"/>
      <p:regular r:id="rId24"/>
      <p:bold r:id="rId25"/>
      <p:italic r:id="rId26"/>
      <p:boldItalic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4.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5.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565" y="3763010"/>
            <a:ext cx="4932045" cy="610235"/>
          </a:xfrm>
          <a:prstGeom prst="rect">
            <a:avLst/>
          </a:prstGeom>
          <a:noFill/>
        </p:spPr>
        <p:txBody>
          <a:bodyPr wrap="none" lIns="0" tIns="0" rIns="0" bIns="0" rtlCol="0" anchor="t"/>
          <a:lstStyle/>
          <a:p>
            <a:pPr marL="0" indent="0">
              <a:lnSpc>
                <a:spcPts val="5500"/>
              </a:lnSpc>
              <a:buNone/>
            </a:pPr>
            <a:endParaRPr lang="en-US" sz="4400" dirty="0"/>
          </a:p>
        </p:txBody>
      </p:sp>
      <p:sp>
        <p:nvSpPr>
          <p:cNvPr id="3" name="Text Box 2"/>
          <p:cNvSpPr txBox="1"/>
          <p:nvPr/>
        </p:nvSpPr>
        <p:spPr>
          <a:xfrm>
            <a:off x="695960" y="412750"/>
            <a:ext cx="11907520" cy="2403475"/>
          </a:xfrm>
          <a:prstGeom prst="rect">
            <a:avLst/>
          </a:prstGeom>
          <a:noFill/>
        </p:spPr>
        <p:txBody>
          <a:bodyPr wrap="square" rtlCol="0">
            <a:noAutofit/>
          </a:bodyPr>
          <a:p>
            <a:pPr indent="0">
              <a:lnSpc>
                <a:spcPts val="7500"/>
              </a:lnSpc>
              <a:buNone/>
            </a:pPr>
            <a:r>
              <a:rPr lang="en-US" sz="3600" b="1" dirty="0">
                <a:solidFill>
                  <a:srgbClr val="38512F"/>
                </a:solidFill>
                <a:latin typeface="Lora" pitchFamily="34" charset="0"/>
                <a:ea typeface="Lora" pitchFamily="34" charset="-122"/>
                <a:cs typeface="Lora" pitchFamily="34" charset="-120"/>
                <a:sym typeface="+mn-ea"/>
              </a:rPr>
              <a:t>Virtual Hand-Gesture Based Calculator Using OpenCV and cvzone</a:t>
            </a:r>
            <a:endParaRPr lang="en-US" sz="3600" b="1" dirty="0">
              <a:solidFill>
                <a:srgbClr val="38512F"/>
              </a:solidFill>
              <a:latin typeface="Lora" pitchFamily="34" charset="0"/>
              <a:ea typeface="Lora" pitchFamily="34" charset="-122"/>
              <a:cs typeface="Lora" pitchFamily="34" charset="-120"/>
              <a:sym typeface="+mn-ea"/>
            </a:endParaRPr>
          </a:p>
        </p:txBody>
      </p:sp>
      <p:sp>
        <p:nvSpPr>
          <p:cNvPr id="4" name="Text Box 3"/>
          <p:cNvSpPr txBox="1"/>
          <p:nvPr/>
        </p:nvSpPr>
        <p:spPr>
          <a:xfrm>
            <a:off x="1061720" y="2834640"/>
            <a:ext cx="6253480" cy="3726180"/>
          </a:xfrm>
          <a:prstGeom prst="rect">
            <a:avLst/>
          </a:prstGeom>
          <a:noFill/>
        </p:spPr>
        <p:txBody>
          <a:bodyPr wrap="square" rtlCol="0">
            <a:noAutofit/>
          </a:bodyPr>
          <a:p>
            <a:r>
              <a:rPr lang="en-IN" altLang="en-US" sz="2400" b="1"/>
              <a:t>Presented By:-</a:t>
            </a:r>
            <a:endParaRPr lang="en-IN" altLang="en-US" sz="2400" b="1"/>
          </a:p>
          <a:p>
            <a:endParaRPr lang="en-US" sz="2400"/>
          </a:p>
          <a:p>
            <a:r>
              <a:rPr lang="en-US" sz="2400"/>
              <a:t>RANJANA SAHA                             	2105053</a:t>
            </a:r>
            <a:endParaRPr lang="en-US" sz="2400"/>
          </a:p>
          <a:p>
            <a:endParaRPr lang="en-US" sz="2400"/>
          </a:p>
          <a:p>
            <a:r>
              <a:rPr lang="en-US" sz="2400"/>
              <a:t>ARNAB DAS                                     	2105183</a:t>
            </a:r>
            <a:endParaRPr lang="en-US" sz="2400"/>
          </a:p>
          <a:p>
            <a:endParaRPr lang="en-US" sz="2400"/>
          </a:p>
          <a:p>
            <a:r>
              <a:rPr lang="en-US" sz="2400"/>
              <a:t>NIRMALLYA DUTTA                       	2105212</a:t>
            </a:r>
            <a:endParaRPr lang="en-US" sz="2400"/>
          </a:p>
          <a:p>
            <a:endParaRPr lang="en-US" sz="2400"/>
          </a:p>
          <a:p>
            <a:r>
              <a:rPr lang="en-US" sz="2400"/>
              <a:t>SOUMYADEEP SAHA                            	2105246</a:t>
            </a:r>
            <a:endParaRPr lang="en-US" sz="2400"/>
          </a:p>
          <a:p>
            <a:endParaRPr lang="en-US" sz="2400"/>
          </a:p>
          <a:p>
            <a:r>
              <a:rPr lang="en-US" sz="2400"/>
              <a:t>SANGBARTIKA SAHA                         	21051334</a:t>
            </a:r>
            <a:endParaRPr lang="en-US" sz="2400"/>
          </a:p>
        </p:txBody>
      </p:sp>
      <p:pic>
        <p:nvPicPr>
          <p:cNvPr id="5" name="Picture 9" descr="introimg"/>
          <p:cNvPicPr>
            <a:picLocks noChangeAspect="1"/>
          </p:cNvPicPr>
          <p:nvPr/>
        </p:nvPicPr>
        <p:blipFill>
          <a:blip r:embed="rId1"/>
          <a:stretch>
            <a:fillRect/>
          </a:stretch>
        </p:blipFill>
        <p:spPr>
          <a:xfrm>
            <a:off x="7331710" y="1990090"/>
            <a:ext cx="7073265" cy="5464175"/>
          </a:xfrm>
          <a:prstGeom prst="rect">
            <a:avLst/>
          </a:prstGeom>
          <a:noFill/>
          <a:ln w="9525" cap="flat" cmpd="sng">
            <a:solidFill>
              <a:srgbClr val="000000"/>
            </a:solidFill>
            <a:prstDash val="solid"/>
            <a:miter/>
            <a:headEnd type="none" w="med" len="med"/>
            <a:tailEnd type="none" w="med" len="med"/>
          </a:ln>
        </p:spPr>
      </p:pic>
      <p:sp>
        <p:nvSpPr>
          <p:cNvPr id="6" name="Text Box 5"/>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07971"/>
            <a:ext cx="9835753" cy="704017"/>
          </a:xfrm>
          <a:prstGeom prst="rect">
            <a:avLst/>
          </a:prstGeom>
          <a:noFill/>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Project Demo: Video and Screenshots</a:t>
            </a:r>
            <a:endParaRPr lang="en-US" sz="4400" dirty="0"/>
          </a:p>
        </p:txBody>
      </p:sp>
      <p:pic>
        <p:nvPicPr>
          <p:cNvPr id="3" name="Image 0" descr="preencoded.png"/>
          <p:cNvPicPr>
            <a:picLocks noChangeAspect="1"/>
          </p:cNvPicPr>
          <p:nvPr/>
        </p:nvPicPr>
        <p:blipFill>
          <a:blip r:embed="rId1"/>
          <a:stretch>
            <a:fillRect/>
          </a:stretch>
        </p:blipFill>
        <p:spPr>
          <a:xfrm>
            <a:off x="837724" y="2090738"/>
            <a:ext cx="4078962" cy="2520910"/>
          </a:xfrm>
          <a:prstGeom prst="rect">
            <a:avLst/>
          </a:prstGeom>
        </p:spPr>
      </p:pic>
      <p:sp>
        <p:nvSpPr>
          <p:cNvPr id="4" name="Text 1"/>
          <p:cNvSpPr/>
          <p:nvPr/>
        </p:nvSpPr>
        <p:spPr>
          <a:xfrm>
            <a:off x="837724" y="4910852"/>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User Interface</a:t>
            </a:r>
            <a:endParaRPr lang="en-US" sz="2200" dirty="0"/>
          </a:p>
        </p:txBody>
      </p:sp>
      <p:sp>
        <p:nvSpPr>
          <p:cNvPr id="5" name="Text 2"/>
          <p:cNvSpPr/>
          <p:nvPr/>
        </p:nvSpPr>
        <p:spPr>
          <a:xfrm>
            <a:off x="837724" y="5406390"/>
            <a:ext cx="4078962" cy="1915120"/>
          </a:xfrm>
          <a:prstGeom prst="rect">
            <a:avLst/>
          </a:prstGeom>
          <a:noFill/>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Our virtual calculator interface features a clean, intuitive design. Large, easy-to-read buttons and a clear display ensure users can easily visualize their calculations and inputs.</a:t>
            </a:r>
            <a:endParaRPr lang="en-US" sz="1850" dirty="0"/>
          </a:p>
        </p:txBody>
      </p:sp>
      <p:pic>
        <p:nvPicPr>
          <p:cNvPr id="6" name="Image 1" descr="preencoded.png"/>
          <p:cNvPicPr>
            <a:picLocks noChangeAspect="1"/>
          </p:cNvPicPr>
          <p:nvPr/>
        </p:nvPicPr>
        <p:blipFill>
          <a:blip r:embed="rId2"/>
          <a:stretch>
            <a:fillRect/>
          </a:stretch>
        </p:blipFill>
        <p:spPr>
          <a:xfrm>
            <a:off x="5275659" y="2090738"/>
            <a:ext cx="4078962" cy="2520910"/>
          </a:xfrm>
          <a:prstGeom prst="rect">
            <a:avLst/>
          </a:prstGeom>
        </p:spPr>
      </p:pic>
      <p:sp>
        <p:nvSpPr>
          <p:cNvPr id="7" name="Text 3"/>
          <p:cNvSpPr/>
          <p:nvPr/>
        </p:nvSpPr>
        <p:spPr>
          <a:xfrm>
            <a:off x="5275659" y="4910852"/>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Gesture Recognition</a:t>
            </a:r>
            <a:endParaRPr lang="en-US" sz="2200" dirty="0"/>
          </a:p>
        </p:txBody>
      </p:sp>
      <p:sp>
        <p:nvSpPr>
          <p:cNvPr id="8" name="Text 4"/>
          <p:cNvSpPr/>
          <p:nvPr/>
        </p:nvSpPr>
        <p:spPr>
          <a:xfrm>
            <a:off x="5275659" y="5406390"/>
            <a:ext cx="4078962" cy="1915120"/>
          </a:xfrm>
          <a:prstGeom prst="rect">
            <a:avLst/>
          </a:prstGeom>
          <a:noFill/>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This screenshot demonstrates the system's ability to accurately recognize and interpret various hand gestures, translating them into calculator inputs in real-time.</a:t>
            </a:r>
            <a:endParaRPr lang="en-US" sz="1850" dirty="0"/>
          </a:p>
        </p:txBody>
      </p:sp>
      <p:pic>
        <p:nvPicPr>
          <p:cNvPr id="9" name="Image 2" descr="preencoded.png"/>
          <p:cNvPicPr>
            <a:picLocks noChangeAspect="1"/>
          </p:cNvPicPr>
          <p:nvPr/>
        </p:nvPicPr>
        <p:blipFill>
          <a:blip r:embed="rId3"/>
          <a:stretch>
            <a:fillRect/>
          </a:stretch>
        </p:blipFill>
        <p:spPr>
          <a:xfrm>
            <a:off x="9713595" y="2090738"/>
            <a:ext cx="4079081" cy="2521029"/>
          </a:xfrm>
          <a:prstGeom prst="rect">
            <a:avLst/>
          </a:prstGeom>
        </p:spPr>
      </p:pic>
      <p:sp>
        <p:nvSpPr>
          <p:cNvPr id="10" name="Text 5"/>
          <p:cNvSpPr/>
          <p:nvPr/>
        </p:nvSpPr>
        <p:spPr>
          <a:xfrm>
            <a:off x="9713595" y="4910971"/>
            <a:ext cx="2842022" cy="351949"/>
          </a:xfrm>
          <a:prstGeom prst="rect">
            <a:avLst/>
          </a:prstGeom>
          <a:noFill/>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Complex Calculations</a:t>
            </a:r>
            <a:endParaRPr lang="en-US" sz="2200" dirty="0"/>
          </a:p>
        </p:txBody>
      </p:sp>
      <p:sp>
        <p:nvSpPr>
          <p:cNvPr id="11" name="Text 6"/>
          <p:cNvSpPr/>
          <p:nvPr/>
        </p:nvSpPr>
        <p:spPr>
          <a:xfrm>
            <a:off x="9713595" y="5406509"/>
            <a:ext cx="4079081" cy="1915120"/>
          </a:xfrm>
          <a:prstGeom prst="rect">
            <a:avLst/>
          </a:prstGeom>
          <a:noFill/>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Our system is capable of handling complex mathematical operations, as shown in this image of a user performing a multi-step calculation using only hand gestures.</a:t>
            </a:r>
            <a:endParaRPr lang="en-US" sz="1850" dirty="0"/>
          </a:p>
        </p:txBody>
      </p:sp>
      <p:pic>
        <p:nvPicPr>
          <p:cNvPr id="12" name="Picture 11"/>
          <p:cNvPicPr>
            <a:picLocks noChangeAspect="1"/>
          </p:cNvPicPr>
          <p:nvPr/>
        </p:nvPicPr>
        <p:blipFill>
          <a:blip r:embed="rId4"/>
          <a:stretch>
            <a:fillRect/>
          </a:stretch>
        </p:blipFill>
        <p:spPr>
          <a:xfrm>
            <a:off x="837565" y="2091690"/>
            <a:ext cx="4160520" cy="2520315"/>
          </a:xfrm>
          <a:prstGeom prst="rect">
            <a:avLst/>
          </a:prstGeom>
        </p:spPr>
      </p:pic>
      <p:pic>
        <p:nvPicPr>
          <p:cNvPr id="13" name="Picture 12"/>
          <p:cNvPicPr>
            <a:picLocks noChangeAspect="1"/>
          </p:cNvPicPr>
          <p:nvPr/>
        </p:nvPicPr>
        <p:blipFill>
          <a:blip r:embed="rId5"/>
          <a:stretch>
            <a:fillRect/>
          </a:stretch>
        </p:blipFill>
        <p:spPr>
          <a:xfrm>
            <a:off x="5275580" y="2084070"/>
            <a:ext cx="4146550" cy="2541905"/>
          </a:xfrm>
          <a:prstGeom prst="rect">
            <a:avLst/>
          </a:prstGeom>
        </p:spPr>
      </p:pic>
      <p:pic>
        <p:nvPicPr>
          <p:cNvPr id="15" name="Picture 14"/>
          <p:cNvPicPr>
            <a:picLocks noChangeAspect="1"/>
          </p:cNvPicPr>
          <p:nvPr/>
        </p:nvPicPr>
        <p:blipFill>
          <a:blip r:embed="rId6"/>
          <a:stretch>
            <a:fillRect/>
          </a:stretch>
        </p:blipFill>
        <p:spPr>
          <a:xfrm>
            <a:off x="9713595" y="2096770"/>
            <a:ext cx="4079240" cy="2515235"/>
          </a:xfrm>
          <a:prstGeom prst="rect">
            <a:avLst/>
          </a:prstGeom>
        </p:spPr>
      </p:pic>
      <p:sp>
        <p:nvSpPr>
          <p:cNvPr id="16" name="Text Box 15"/>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897493"/>
            <a:ext cx="7082433" cy="704017"/>
          </a:xfrm>
          <a:prstGeom prst="rect">
            <a:avLst/>
          </a:prstGeom>
          <a:noFill/>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Challenges and Limitations</a:t>
            </a:r>
            <a:endParaRPr lang="en-US" sz="4400" dirty="0"/>
          </a:p>
        </p:txBody>
      </p:sp>
      <p:sp>
        <p:nvSpPr>
          <p:cNvPr id="3" name="Shape 1"/>
          <p:cNvSpPr/>
          <p:nvPr/>
        </p:nvSpPr>
        <p:spPr>
          <a:xfrm>
            <a:off x="837724" y="2080260"/>
            <a:ext cx="6357818" cy="2506266"/>
          </a:xfrm>
          <a:prstGeom prst="roundRect">
            <a:avLst>
              <a:gd name="adj" fmla="val 1433"/>
            </a:avLst>
          </a:prstGeom>
          <a:solidFill>
            <a:srgbClr val="F3E7D4"/>
          </a:solidFill>
        </p:spPr>
      </p:sp>
      <p:sp>
        <p:nvSpPr>
          <p:cNvPr id="4" name="Text 2"/>
          <p:cNvSpPr/>
          <p:nvPr/>
        </p:nvSpPr>
        <p:spPr>
          <a:xfrm>
            <a:off x="1077039" y="2319576"/>
            <a:ext cx="2816185" cy="351949"/>
          </a:xfrm>
          <a:prstGeom prst="rect">
            <a:avLst/>
          </a:prstGeom>
          <a:noFill/>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Lighting Sensitivity</a:t>
            </a:r>
            <a:endParaRPr lang="en-US" sz="2200" dirty="0"/>
          </a:p>
        </p:txBody>
      </p:sp>
      <p:sp>
        <p:nvSpPr>
          <p:cNvPr id="5" name="Text 3"/>
          <p:cNvSpPr/>
          <p:nvPr/>
        </p:nvSpPr>
        <p:spPr>
          <a:xfrm>
            <a:off x="1077039" y="2815114"/>
            <a:ext cx="5879187" cy="1532096"/>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system's performance can be affected by varying lighting conditions. Inconsistent or poor lighting may lead to reduced accuracy in hand detection and gesture recognition, potentially causing input errors.</a:t>
            </a:r>
            <a:endParaRPr lang="en-US" sz="1850" dirty="0"/>
          </a:p>
        </p:txBody>
      </p:sp>
      <p:sp>
        <p:nvSpPr>
          <p:cNvPr id="6" name="Shape 4"/>
          <p:cNvSpPr/>
          <p:nvPr/>
        </p:nvSpPr>
        <p:spPr>
          <a:xfrm>
            <a:off x="7434858" y="2080260"/>
            <a:ext cx="6357818" cy="2506266"/>
          </a:xfrm>
          <a:prstGeom prst="roundRect">
            <a:avLst>
              <a:gd name="adj" fmla="val 1433"/>
            </a:avLst>
          </a:prstGeom>
          <a:solidFill>
            <a:srgbClr val="F3E7D4"/>
          </a:solidFill>
        </p:spPr>
      </p:sp>
      <p:sp>
        <p:nvSpPr>
          <p:cNvPr id="7" name="Text 5"/>
          <p:cNvSpPr/>
          <p:nvPr/>
        </p:nvSpPr>
        <p:spPr>
          <a:xfrm>
            <a:off x="7674173" y="2319576"/>
            <a:ext cx="2816185" cy="351949"/>
          </a:xfrm>
          <a:prstGeom prst="rect">
            <a:avLst/>
          </a:prstGeom>
          <a:noFill/>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Occlusion Issues</a:t>
            </a:r>
            <a:endParaRPr lang="en-US" sz="2200" dirty="0"/>
          </a:p>
        </p:txBody>
      </p:sp>
      <p:sp>
        <p:nvSpPr>
          <p:cNvPr id="8" name="Text 6"/>
          <p:cNvSpPr/>
          <p:nvPr/>
        </p:nvSpPr>
        <p:spPr>
          <a:xfrm>
            <a:off x="7674173" y="2815114"/>
            <a:ext cx="5879187" cy="1532096"/>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When parts of the hand are obscured or overlap, the system may struggle to accurately interpret gestures. This can occur due to hand positioning or the presence of objects in the camera's field of view.</a:t>
            </a:r>
            <a:endParaRPr lang="en-US" sz="1850" dirty="0"/>
          </a:p>
        </p:txBody>
      </p:sp>
      <p:sp>
        <p:nvSpPr>
          <p:cNvPr id="9" name="Shape 7"/>
          <p:cNvSpPr/>
          <p:nvPr/>
        </p:nvSpPr>
        <p:spPr>
          <a:xfrm>
            <a:off x="837724" y="4825841"/>
            <a:ext cx="6357818" cy="2506266"/>
          </a:xfrm>
          <a:prstGeom prst="roundRect">
            <a:avLst>
              <a:gd name="adj" fmla="val 1433"/>
            </a:avLst>
          </a:prstGeom>
          <a:solidFill>
            <a:srgbClr val="F3E7D4"/>
          </a:solidFill>
        </p:spPr>
      </p:sp>
      <p:sp>
        <p:nvSpPr>
          <p:cNvPr id="10" name="Text 8"/>
          <p:cNvSpPr/>
          <p:nvPr/>
        </p:nvSpPr>
        <p:spPr>
          <a:xfrm>
            <a:off x="1077039" y="5065157"/>
            <a:ext cx="2816185" cy="351949"/>
          </a:xfrm>
          <a:prstGeom prst="rect">
            <a:avLst/>
          </a:prstGeom>
          <a:noFill/>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Scalability Concerns</a:t>
            </a:r>
            <a:endParaRPr lang="en-US" sz="2200" dirty="0"/>
          </a:p>
        </p:txBody>
      </p:sp>
      <p:sp>
        <p:nvSpPr>
          <p:cNvPr id="11" name="Text 9"/>
          <p:cNvSpPr/>
          <p:nvPr/>
        </p:nvSpPr>
        <p:spPr>
          <a:xfrm>
            <a:off x="1077039" y="5560695"/>
            <a:ext cx="5879187" cy="1532096"/>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As the complexity of calculations increases, the system may face challenges in maintaining real-time performance. Balancing gesture complexity with computational efficiency remains an ongoing challenge.</a:t>
            </a:r>
            <a:endParaRPr lang="en-US" sz="1850" dirty="0"/>
          </a:p>
        </p:txBody>
      </p:sp>
      <p:sp>
        <p:nvSpPr>
          <p:cNvPr id="12" name="Shape 10"/>
          <p:cNvSpPr/>
          <p:nvPr/>
        </p:nvSpPr>
        <p:spPr>
          <a:xfrm>
            <a:off x="7434858" y="4825841"/>
            <a:ext cx="6357818" cy="2506266"/>
          </a:xfrm>
          <a:prstGeom prst="roundRect">
            <a:avLst>
              <a:gd name="adj" fmla="val 1433"/>
            </a:avLst>
          </a:prstGeom>
          <a:solidFill>
            <a:srgbClr val="F3E7D4"/>
          </a:solidFill>
        </p:spPr>
      </p:sp>
      <p:sp>
        <p:nvSpPr>
          <p:cNvPr id="13" name="Text 11"/>
          <p:cNvSpPr/>
          <p:nvPr/>
        </p:nvSpPr>
        <p:spPr>
          <a:xfrm>
            <a:off x="7674173" y="5065157"/>
            <a:ext cx="2816185" cy="351949"/>
          </a:xfrm>
          <a:prstGeom prst="rect">
            <a:avLst/>
          </a:prstGeom>
          <a:noFill/>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User Adaptation</a:t>
            </a:r>
            <a:endParaRPr lang="en-US" sz="2200" dirty="0"/>
          </a:p>
        </p:txBody>
      </p:sp>
      <p:sp>
        <p:nvSpPr>
          <p:cNvPr id="14" name="Text 12"/>
          <p:cNvSpPr/>
          <p:nvPr/>
        </p:nvSpPr>
        <p:spPr>
          <a:xfrm>
            <a:off x="7674173" y="5560695"/>
            <a:ext cx="5879187" cy="1532096"/>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Users unfamiliar with gesture-based interfaces may require time to adapt. Ensuring intuitive gesture design and providing adequate user training are crucial for widespread adoption.</a:t>
            </a:r>
            <a:endParaRPr lang="en-US" sz="1850" dirty="0"/>
          </a:p>
        </p:txBody>
      </p:sp>
      <p:sp>
        <p:nvSpPr>
          <p:cNvPr id="15" name="Text Box 14"/>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8067" y="571976"/>
            <a:ext cx="8489275" cy="611743"/>
          </a:xfrm>
          <a:prstGeom prst="rect">
            <a:avLst/>
          </a:prstGeom>
          <a:noFill/>
        </p:spPr>
        <p:txBody>
          <a:bodyPr wrap="none" lIns="0" tIns="0" rIns="0" bIns="0" rtlCol="0" anchor="t"/>
          <a:lstStyle/>
          <a:p>
            <a:pPr marL="0" indent="0">
              <a:lnSpc>
                <a:spcPts val="4800"/>
              </a:lnSpc>
              <a:buNone/>
            </a:pPr>
            <a:r>
              <a:rPr lang="en-US" sz="3850" dirty="0">
                <a:solidFill>
                  <a:srgbClr val="38512F"/>
                </a:solidFill>
                <a:latin typeface="Lora" pitchFamily="34" charset="0"/>
                <a:ea typeface="Lora" pitchFamily="34" charset="-122"/>
                <a:cs typeface="Lora" pitchFamily="34" charset="-120"/>
              </a:rPr>
              <a:t>Future Scope: Expanding Possibilities</a:t>
            </a:r>
            <a:endParaRPr lang="en-US" sz="3850" dirty="0"/>
          </a:p>
        </p:txBody>
      </p:sp>
      <p:sp>
        <p:nvSpPr>
          <p:cNvPr id="3" name="Shape 1"/>
          <p:cNvSpPr/>
          <p:nvPr/>
        </p:nvSpPr>
        <p:spPr>
          <a:xfrm>
            <a:off x="728067" y="4630460"/>
            <a:ext cx="13174266" cy="22860"/>
          </a:xfrm>
          <a:prstGeom prst="roundRect">
            <a:avLst>
              <a:gd name="adj" fmla="val 136505"/>
            </a:avLst>
          </a:prstGeom>
          <a:solidFill>
            <a:srgbClr val="D9CDBA"/>
          </a:solidFill>
        </p:spPr>
      </p:sp>
      <p:sp>
        <p:nvSpPr>
          <p:cNvPr id="4" name="Shape 2"/>
          <p:cNvSpPr/>
          <p:nvPr/>
        </p:nvSpPr>
        <p:spPr>
          <a:xfrm>
            <a:off x="3288863" y="3902452"/>
            <a:ext cx="22860" cy="728067"/>
          </a:xfrm>
          <a:prstGeom prst="roundRect">
            <a:avLst>
              <a:gd name="adj" fmla="val 136505"/>
            </a:avLst>
          </a:prstGeom>
          <a:solidFill>
            <a:srgbClr val="D9CDBA"/>
          </a:solidFill>
        </p:spPr>
      </p:sp>
      <p:sp>
        <p:nvSpPr>
          <p:cNvPr id="5" name="Shape 3"/>
          <p:cNvSpPr/>
          <p:nvPr/>
        </p:nvSpPr>
        <p:spPr>
          <a:xfrm>
            <a:off x="3066336" y="4396442"/>
            <a:ext cx="468035" cy="468035"/>
          </a:xfrm>
          <a:prstGeom prst="roundRect">
            <a:avLst>
              <a:gd name="adj" fmla="val 6667"/>
            </a:avLst>
          </a:prstGeom>
          <a:solidFill>
            <a:srgbClr val="F3E7D4"/>
          </a:solidFill>
        </p:spPr>
      </p:sp>
      <p:sp>
        <p:nvSpPr>
          <p:cNvPr id="6" name="Text 4"/>
          <p:cNvSpPr/>
          <p:nvPr/>
        </p:nvSpPr>
        <p:spPr>
          <a:xfrm>
            <a:off x="3246834" y="4483596"/>
            <a:ext cx="106918" cy="293727"/>
          </a:xfrm>
          <a:prstGeom prst="rect">
            <a:avLst/>
          </a:prstGeom>
          <a:noFill/>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1</a:t>
            </a:r>
            <a:endParaRPr lang="en-US" sz="2300" dirty="0"/>
          </a:p>
        </p:txBody>
      </p:sp>
      <p:sp>
        <p:nvSpPr>
          <p:cNvPr id="7" name="Text 5"/>
          <p:cNvSpPr/>
          <p:nvPr/>
        </p:nvSpPr>
        <p:spPr>
          <a:xfrm>
            <a:off x="2076688" y="1599724"/>
            <a:ext cx="2447449" cy="305991"/>
          </a:xfrm>
          <a:prstGeom prst="rect">
            <a:avLst/>
          </a:prstGeom>
          <a:noFill/>
        </p:spPr>
        <p:txBody>
          <a:bodyPr wrap="none" lIns="0" tIns="0" rIns="0" bIns="0" rtlCol="0" anchor="t"/>
          <a:lstStyle/>
          <a:p>
            <a:pPr marL="0" indent="0" algn="ctr">
              <a:lnSpc>
                <a:spcPts val="2400"/>
              </a:lnSpc>
              <a:buNone/>
            </a:pPr>
            <a:r>
              <a:rPr lang="en-US" sz="1900" dirty="0">
                <a:solidFill>
                  <a:srgbClr val="3A3630"/>
                </a:solidFill>
                <a:latin typeface="Lora" pitchFamily="34" charset="0"/>
                <a:ea typeface="Lora" pitchFamily="34" charset="-122"/>
                <a:cs typeface="Lora" pitchFamily="34" charset="-120"/>
              </a:rPr>
              <a:t>Multimodal Input</a:t>
            </a:r>
            <a:endParaRPr lang="en-US" sz="1900" dirty="0"/>
          </a:p>
        </p:txBody>
      </p:sp>
      <p:sp>
        <p:nvSpPr>
          <p:cNvPr id="8" name="Text 6"/>
          <p:cNvSpPr/>
          <p:nvPr/>
        </p:nvSpPr>
        <p:spPr>
          <a:xfrm>
            <a:off x="936069" y="2030492"/>
            <a:ext cx="4728805" cy="1663898"/>
          </a:xfrm>
          <a:prstGeom prst="rect">
            <a:avLst/>
          </a:prstGeom>
          <a:noFill/>
        </p:spPr>
        <p:txBody>
          <a:bodyPr wrap="square" lIns="0" tIns="0" rIns="0" bIns="0" rtlCol="0" anchor="t"/>
          <a:lstStyle/>
          <a:p>
            <a:pPr marL="0" indent="0" algn="ctr">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Integrating voice commands alongside hand gestures could enhance usability and accessibility. This multimodal approach would allow users to choose their preferred input method or combine methods for more complex operations.</a:t>
            </a:r>
            <a:endParaRPr lang="en-US" sz="1600" dirty="0"/>
          </a:p>
        </p:txBody>
      </p:sp>
      <p:sp>
        <p:nvSpPr>
          <p:cNvPr id="9" name="Shape 7"/>
          <p:cNvSpPr/>
          <p:nvPr/>
        </p:nvSpPr>
        <p:spPr>
          <a:xfrm>
            <a:off x="5965388" y="4630400"/>
            <a:ext cx="22860" cy="728067"/>
          </a:xfrm>
          <a:prstGeom prst="roundRect">
            <a:avLst>
              <a:gd name="adj" fmla="val 136505"/>
            </a:avLst>
          </a:prstGeom>
          <a:solidFill>
            <a:srgbClr val="D9CDBA"/>
          </a:solidFill>
        </p:spPr>
      </p:sp>
      <p:sp>
        <p:nvSpPr>
          <p:cNvPr id="10" name="Shape 8"/>
          <p:cNvSpPr/>
          <p:nvPr/>
        </p:nvSpPr>
        <p:spPr>
          <a:xfrm>
            <a:off x="5742861" y="4396442"/>
            <a:ext cx="468035" cy="468035"/>
          </a:xfrm>
          <a:prstGeom prst="roundRect">
            <a:avLst>
              <a:gd name="adj" fmla="val 6667"/>
            </a:avLst>
          </a:prstGeom>
          <a:solidFill>
            <a:srgbClr val="F3E7D4"/>
          </a:solidFill>
        </p:spPr>
      </p:sp>
      <p:sp>
        <p:nvSpPr>
          <p:cNvPr id="11" name="Text 9"/>
          <p:cNvSpPr/>
          <p:nvPr/>
        </p:nvSpPr>
        <p:spPr>
          <a:xfrm>
            <a:off x="5897999" y="4483596"/>
            <a:ext cx="157758" cy="293727"/>
          </a:xfrm>
          <a:prstGeom prst="rect">
            <a:avLst/>
          </a:prstGeom>
          <a:noFill/>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2</a:t>
            </a:r>
            <a:endParaRPr lang="en-US" sz="2300" dirty="0"/>
          </a:p>
        </p:txBody>
      </p:sp>
      <p:sp>
        <p:nvSpPr>
          <p:cNvPr id="12" name="Text 10"/>
          <p:cNvSpPr/>
          <p:nvPr/>
        </p:nvSpPr>
        <p:spPr>
          <a:xfrm>
            <a:off x="4496157" y="5566529"/>
            <a:ext cx="2961561" cy="305991"/>
          </a:xfrm>
          <a:prstGeom prst="rect">
            <a:avLst/>
          </a:prstGeom>
          <a:noFill/>
        </p:spPr>
        <p:txBody>
          <a:bodyPr wrap="none" lIns="0" tIns="0" rIns="0" bIns="0" rtlCol="0" anchor="t"/>
          <a:lstStyle/>
          <a:p>
            <a:pPr marL="0" indent="0" algn="ctr">
              <a:lnSpc>
                <a:spcPts val="2400"/>
              </a:lnSpc>
              <a:buNone/>
            </a:pPr>
            <a:r>
              <a:rPr lang="en-US" sz="1900" dirty="0">
                <a:solidFill>
                  <a:srgbClr val="3A3630"/>
                </a:solidFill>
                <a:latin typeface="Lora" pitchFamily="34" charset="0"/>
                <a:ea typeface="Lora" pitchFamily="34" charset="-122"/>
                <a:cs typeface="Lora" pitchFamily="34" charset="-120"/>
              </a:rPr>
              <a:t>Advanced Gesture Library</a:t>
            </a:r>
            <a:endParaRPr lang="en-US" sz="1900" dirty="0"/>
          </a:p>
        </p:txBody>
      </p:sp>
      <p:sp>
        <p:nvSpPr>
          <p:cNvPr id="13" name="Text 11"/>
          <p:cNvSpPr/>
          <p:nvPr/>
        </p:nvSpPr>
        <p:spPr>
          <a:xfrm>
            <a:off x="3612475" y="5997297"/>
            <a:ext cx="4728924" cy="1663898"/>
          </a:xfrm>
          <a:prstGeom prst="rect">
            <a:avLst/>
          </a:prstGeom>
          <a:noFill/>
        </p:spPr>
        <p:txBody>
          <a:bodyPr wrap="square" lIns="0" tIns="0" rIns="0" bIns="0" rtlCol="0" anchor="t"/>
          <a:lstStyle/>
          <a:p>
            <a:pPr marL="0" indent="0" algn="ctr">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Expanding the gesture recognition capabilities to include a wider range of hand movements and configurations. This could enable more complex mathematical functions and support for scientific or graphing calculator features.</a:t>
            </a:r>
            <a:endParaRPr lang="en-US" sz="1600" dirty="0"/>
          </a:p>
        </p:txBody>
      </p:sp>
      <p:sp>
        <p:nvSpPr>
          <p:cNvPr id="14" name="Shape 12"/>
          <p:cNvSpPr/>
          <p:nvPr/>
        </p:nvSpPr>
        <p:spPr>
          <a:xfrm>
            <a:off x="8641794" y="3902452"/>
            <a:ext cx="22860" cy="728067"/>
          </a:xfrm>
          <a:prstGeom prst="roundRect">
            <a:avLst>
              <a:gd name="adj" fmla="val 136505"/>
            </a:avLst>
          </a:prstGeom>
          <a:solidFill>
            <a:srgbClr val="D9CDBA"/>
          </a:solidFill>
        </p:spPr>
      </p:sp>
      <p:sp>
        <p:nvSpPr>
          <p:cNvPr id="15" name="Shape 13"/>
          <p:cNvSpPr/>
          <p:nvPr/>
        </p:nvSpPr>
        <p:spPr>
          <a:xfrm>
            <a:off x="8419267" y="4396442"/>
            <a:ext cx="468035" cy="468035"/>
          </a:xfrm>
          <a:prstGeom prst="roundRect">
            <a:avLst>
              <a:gd name="adj" fmla="val 6667"/>
            </a:avLst>
          </a:prstGeom>
          <a:solidFill>
            <a:srgbClr val="F3E7D4"/>
          </a:solidFill>
        </p:spPr>
      </p:sp>
      <p:sp>
        <p:nvSpPr>
          <p:cNvPr id="16" name="Text 14"/>
          <p:cNvSpPr/>
          <p:nvPr/>
        </p:nvSpPr>
        <p:spPr>
          <a:xfrm>
            <a:off x="8571428" y="4483596"/>
            <a:ext cx="163592" cy="293727"/>
          </a:xfrm>
          <a:prstGeom prst="rect">
            <a:avLst/>
          </a:prstGeom>
          <a:noFill/>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3</a:t>
            </a:r>
            <a:endParaRPr lang="en-US" sz="2300" dirty="0"/>
          </a:p>
        </p:txBody>
      </p:sp>
      <p:sp>
        <p:nvSpPr>
          <p:cNvPr id="17" name="Text 15"/>
          <p:cNvSpPr/>
          <p:nvPr/>
        </p:nvSpPr>
        <p:spPr>
          <a:xfrm>
            <a:off x="7359848" y="1599724"/>
            <a:ext cx="2586990" cy="305991"/>
          </a:xfrm>
          <a:prstGeom prst="rect">
            <a:avLst/>
          </a:prstGeom>
          <a:noFill/>
        </p:spPr>
        <p:txBody>
          <a:bodyPr wrap="none" lIns="0" tIns="0" rIns="0" bIns="0" rtlCol="0" anchor="t"/>
          <a:lstStyle/>
          <a:p>
            <a:pPr marL="0" indent="0" algn="ctr">
              <a:lnSpc>
                <a:spcPts val="2400"/>
              </a:lnSpc>
              <a:buNone/>
            </a:pPr>
            <a:r>
              <a:rPr lang="en-US" sz="1900" dirty="0">
                <a:solidFill>
                  <a:srgbClr val="3A3630"/>
                </a:solidFill>
                <a:latin typeface="Lora" pitchFamily="34" charset="0"/>
                <a:ea typeface="Lora" pitchFamily="34" charset="-122"/>
                <a:cs typeface="Lora" pitchFamily="34" charset="-120"/>
              </a:rPr>
              <a:t>AI-Enhanced Accuracy</a:t>
            </a:r>
            <a:endParaRPr lang="en-US" sz="1900" dirty="0"/>
          </a:p>
        </p:txBody>
      </p:sp>
      <p:sp>
        <p:nvSpPr>
          <p:cNvPr id="18" name="Text 16"/>
          <p:cNvSpPr/>
          <p:nvPr/>
        </p:nvSpPr>
        <p:spPr>
          <a:xfrm>
            <a:off x="6288881" y="2030492"/>
            <a:ext cx="4728924" cy="1663898"/>
          </a:xfrm>
          <a:prstGeom prst="rect">
            <a:avLst/>
          </a:prstGeom>
          <a:noFill/>
        </p:spPr>
        <p:txBody>
          <a:bodyPr wrap="square" lIns="0" tIns="0" rIns="0" bIns="0" rtlCol="0" anchor="t"/>
          <a:lstStyle/>
          <a:p>
            <a:pPr marL="0" indent="0" algn="ctr">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Implementing machine learning algorithms to improve gesture recognition accuracy over time. The system could learn from user interactions, adapting to individual gesture styles and improving overall performance.</a:t>
            </a:r>
            <a:endParaRPr lang="en-US" sz="1600" dirty="0"/>
          </a:p>
        </p:txBody>
      </p:sp>
      <p:sp>
        <p:nvSpPr>
          <p:cNvPr id="19" name="Shape 17"/>
          <p:cNvSpPr/>
          <p:nvPr/>
        </p:nvSpPr>
        <p:spPr>
          <a:xfrm>
            <a:off x="11318319" y="4630400"/>
            <a:ext cx="22860" cy="728067"/>
          </a:xfrm>
          <a:prstGeom prst="roundRect">
            <a:avLst>
              <a:gd name="adj" fmla="val 136505"/>
            </a:avLst>
          </a:prstGeom>
          <a:solidFill>
            <a:srgbClr val="D9CDBA"/>
          </a:solidFill>
        </p:spPr>
      </p:sp>
      <p:sp>
        <p:nvSpPr>
          <p:cNvPr id="20" name="Shape 18"/>
          <p:cNvSpPr/>
          <p:nvPr/>
        </p:nvSpPr>
        <p:spPr>
          <a:xfrm>
            <a:off x="11095792" y="4396442"/>
            <a:ext cx="468035" cy="468035"/>
          </a:xfrm>
          <a:prstGeom prst="roundRect">
            <a:avLst>
              <a:gd name="adj" fmla="val 6667"/>
            </a:avLst>
          </a:prstGeom>
          <a:solidFill>
            <a:srgbClr val="F3E7D4"/>
          </a:solidFill>
        </p:spPr>
      </p:sp>
      <p:sp>
        <p:nvSpPr>
          <p:cNvPr id="21" name="Text 19"/>
          <p:cNvSpPr/>
          <p:nvPr/>
        </p:nvSpPr>
        <p:spPr>
          <a:xfrm>
            <a:off x="11250216" y="4483596"/>
            <a:ext cx="159187" cy="293727"/>
          </a:xfrm>
          <a:prstGeom prst="rect">
            <a:avLst/>
          </a:prstGeom>
          <a:noFill/>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4</a:t>
            </a:r>
            <a:endParaRPr lang="en-US" sz="2300" dirty="0"/>
          </a:p>
        </p:txBody>
      </p:sp>
      <p:sp>
        <p:nvSpPr>
          <p:cNvPr id="22" name="Text 20"/>
          <p:cNvSpPr/>
          <p:nvPr/>
        </p:nvSpPr>
        <p:spPr>
          <a:xfrm>
            <a:off x="9789914" y="5566529"/>
            <a:ext cx="3079790" cy="305991"/>
          </a:xfrm>
          <a:prstGeom prst="rect">
            <a:avLst/>
          </a:prstGeom>
          <a:noFill/>
        </p:spPr>
        <p:txBody>
          <a:bodyPr wrap="none" lIns="0" tIns="0" rIns="0" bIns="0" rtlCol="0" anchor="t"/>
          <a:lstStyle/>
          <a:p>
            <a:pPr marL="0" indent="0" algn="ctr">
              <a:lnSpc>
                <a:spcPts val="2400"/>
              </a:lnSpc>
              <a:buNone/>
            </a:pPr>
            <a:r>
              <a:rPr lang="en-US" sz="1900" dirty="0">
                <a:solidFill>
                  <a:srgbClr val="3A3630"/>
                </a:solidFill>
                <a:latin typeface="Lora" pitchFamily="34" charset="0"/>
                <a:ea typeface="Lora" pitchFamily="34" charset="-122"/>
                <a:cs typeface="Lora" pitchFamily="34" charset="-120"/>
              </a:rPr>
              <a:t>Cross-Platform Integration</a:t>
            </a:r>
            <a:endParaRPr lang="en-US" sz="1900" dirty="0"/>
          </a:p>
        </p:txBody>
      </p:sp>
      <p:sp>
        <p:nvSpPr>
          <p:cNvPr id="23" name="Text 21"/>
          <p:cNvSpPr/>
          <p:nvPr/>
        </p:nvSpPr>
        <p:spPr>
          <a:xfrm>
            <a:off x="8965406" y="5997297"/>
            <a:ext cx="4728924" cy="1663898"/>
          </a:xfrm>
          <a:prstGeom prst="rect">
            <a:avLst/>
          </a:prstGeom>
          <a:noFill/>
        </p:spPr>
        <p:txBody>
          <a:bodyPr wrap="square" lIns="0" tIns="0" rIns="0" bIns="0" rtlCol="0" anchor="t"/>
          <a:lstStyle/>
          <a:p>
            <a:pPr marL="0" indent="0" algn="ctr">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Developing the system as a cross-platform solution, enabling its use on various devices including smartphones, tablets, and smart TVs. This would increase accessibility and broaden the potential user base.</a:t>
            </a:r>
            <a:endParaRPr lang="en-US" sz="1600" dirty="0"/>
          </a:p>
        </p:txBody>
      </p:sp>
      <p:sp>
        <p:nvSpPr>
          <p:cNvPr id="24" name="Text Box 23"/>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631758"/>
            <a:ext cx="8703231" cy="704017"/>
          </a:xfrm>
          <a:prstGeom prst="rect">
            <a:avLst/>
          </a:prstGeom>
          <a:noFill/>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Conclusion: Summary of Benefits</a:t>
            </a:r>
            <a:endParaRPr lang="en-US" sz="4400" dirty="0"/>
          </a:p>
        </p:txBody>
      </p:sp>
      <p:sp>
        <p:nvSpPr>
          <p:cNvPr id="3" name="Text 1"/>
          <p:cNvSpPr/>
          <p:nvPr/>
        </p:nvSpPr>
        <p:spPr>
          <a:xfrm>
            <a:off x="837724" y="3814524"/>
            <a:ext cx="12954952"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A novel, accessible, and engaging method for performing calculations</a:t>
            </a:r>
            <a:endParaRPr lang="en-US" sz="1850" dirty="0"/>
          </a:p>
        </p:txBody>
      </p:sp>
      <p:sp>
        <p:nvSpPr>
          <p:cNvPr id="4" name="Text 2"/>
          <p:cNvSpPr/>
          <p:nvPr/>
        </p:nvSpPr>
        <p:spPr>
          <a:xfrm>
            <a:off x="837724" y="4281249"/>
            <a:ext cx="12954952"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Enhanced accessibility for individuals with disabilities</a:t>
            </a:r>
            <a:endParaRPr lang="en-US" sz="1850" dirty="0"/>
          </a:p>
        </p:txBody>
      </p:sp>
      <p:sp>
        <p:nvSpPr>
          <p:cNvPr id="5" name="Text 3"/>
          <p:cNvSpPr/>
          <p:nvPr/>
        </p:nvSpPr>
        <p:spPr>
          <a:xfrm>
            <a:off x="837724" y="4747974"/>
            <a:ext cx="12954952"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Provides a hands-on learning experience for students</a:t>
            </a:r>
            <a:endParaRPr lang="en-US" sz="1850" dirty="0"/>
          </a:p>
        </p:txBody>
      </p:sp>
      <p:sp>
        <p:nvSpPr>
          <p:cNvPr id="6" name="Text 4"/>
          <p:cNvSpPr/>
          <p:nvPr/>
        </p:nvSpPr>
        <p:spPr>
          <a:xfrm>
            <a:off x="837724" y="5214699"/>
            <a:ext cx="12954952"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Potential for integration with other devices and platforms</a:t>
            </a:r>
            <a:endParaRPr lang="en-US" sz="1850" dirty="0"/>
          </a:p>
        </p:txBody>
      </p:sp>
      <p:sp>
        <p:nvSpPr>
          <p:cNvPr id="7" name="Text Box 6"/>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0"/>
          <p:cNvSpPr/>
          <p:nvPr/>
        </p:nvSpPr>
        <p:spPr>
          <a:xfrm>
            <a:off x="755174" y="365165"/>
            <a:ext cx="7468553" cy="971550"/>
          </a:xfrm>
          <a:prstGeom prst="rect">
            <a:avLst/>
          </a:prstGeom>
          <a:noFill/>
        </p:spPr>
        <p:txBody>
          <a:bodyPr wrap="none" lIns="0" tIns="0" rIns="0" bIns="0" rtlCol="0" anchor="t"/>
          <a:p>
            <a:pPr marL="0" indent="0">
              <a:lnSpc>
                <a:spcPts val="7650"/>
              </a:lnSpc>
              <a:buNone/>
            </a:pPr>
            <a:r>
              <a:rPr lang="en-US" sz="6100" dirty="0">
                <a:solidFill>
                  <a:srgbClr val="38512F"/>
                </a:solidFill>
                <a:latin typeface="Lora" pitchFamily="34" charset="0"/>
                <a:ea typeface="Lora" pitchFamily="34" charset="-122"/>
                <a:cs typeface="Lora" pitchFamily="34" charset="-120"/>
              </a:rPr>
              <a:t>Thank You</a:t>
            </a:r>
            <a:endParaRPr lang="en-US" sz="6100" dirty="0"/>
          </a:p>
        </p:txBody>
      </p:sp>
      <p:sp>
        <p:nvSpPr>
          <p:cNvPr id="4" name="Text 1"/>
          <p:cNvSpPr/>
          <p:nvPr/>
        </p:nvSpPr>
        <p:spPr>
          <a:xfrm>
            <a:off x="755174" y="1435338"/>
            <a:ext cx="7468553" cy="766048"/>
          </a:xfrm>
          <a:prstGeom prst="rect">
            <a:avLst/>
          </a:prstGeom>
          <a:noFill/>
        </p:spPr>
        <p:txBody>
          <a:bodyPr wrap="square" lIns="0" tIns="0" rIns="0" bIns="0" rtlCol="0" anchor="t"/>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We appreciate your time and interest in our virtual hand-gesture calculator project.</a:t>
            </a:r>
            <a:endParaRPr lang="en-US" sz="1850" dirty="0"/>
          </a:p>
        </p:txBody>
      </p:sp>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Box 4"/>
          <p:cNvSpPr txBox="1"/>
          <p:nvPr/>
        </p:nvSpPr>
        <p:spPr>
          <a:xfrm>
            <a:off x="1178560" y="4273550"/>
            <a:ext cx="6383655" cy="3219450"/>
          </a:xfrm>
          <a:prstGeom prst="rect">
            <a:avLst/>
          </a:prstGeom>
          <a:noFill/>
        </p:spPr>
        <p:txBody>
          <a:bodyPr wrap="square" rtlCol="0">
            <a:noAutofit/>
          </a:bodyPr>
          <a:p>
            <a:r>
              <a:rPr lang="en-IN" altLang="en-US" sz="2000" b="1">
                <a:sym typeface="+mn-ea"/>
              </a:rPr>
              <a:t>Presented By:-</a:t>
            </a:r>
            <a:endParaRPr lang="en-US" sz="2000" b="1">
              <a:sym typeface="+mn-ea"/>
            </a:endParaRPr>
          </a:p>
          <a:p>
            <a:endParaRPr lang="en-US" sz="2000">
              <a:sym typeface="+mn-ea"/>
            </a:endParaRPr>
          </a:p>
          <a:p>
            <a:r>
              <a:rPr lang="en-US" sz="2000">
                <a:sym typeface="+mn-ea"/>
              </a:rPr>
              <a:t>RANJANA SAHA                             	2105053</a:t>
            </a:r>
            <a:endParaRPr lang="en-US" sz="2000"/>
          </a:p>
          <a:p>
            <a:endParaRPr lang="en-US" sz="2000"/>
          </a:p>
          <a:p>
            <a:r>
              <a:rPr lang="en-US" sz="2000">
                <a:sym typeface="+mn-ea"/>
              </a:rPr>
              <a:t>ARNAB DAS                                     	2105183</a:t>
            </a:r>
            <a:endParaRPr lang="en-US" sz="2000"/>
          </a:p>
          <a:p>
            <a:endParaRPr lang="en-US" sz="2000"/>
          </a:p>
          <a:p>
            <a:r>
              <a:rPr lang="en-US" sz="2000">
                <a:sym typeface="+mn-ea"/>
              </a:rPr>
              <a:t>NIRMALLYA DUTTA                       	2105212</a:t>
            </a:r>
            <a:endParaRPr lang="en-US" sz="2000"/>
          </a:p>
          <a:p>
            <a:endParaRPr lang="en-US" sz="2000"/>
          </a:p>
          <a:p>
            <a:r>
              <a:rPr lang="en-US" sz="2000">
                <a:sym typeface="+mn-ea"/>
              </a:rPr>
              <a:t>SOUMYADEEP SAHA                        	2105246</a:t>
            </a:r>
            <a:endParaRPr lang="en-US" sz="2000"/>
          </a:p>
          <a:p>
            <a:endParaRPr lang="en-US" sz="2000"/>
          </a:p>
          <a:p>
            <a:r>
              <a:rPr lang="en-US" sz="2000">
                <a:sym typeface="+mn-ea"/>
              </a:rPr>
              <a:t>SANGBARTIKA SAHA                         	21051334</a:t>
            </a:r>
            <a:endParaRPr lang="en-US" sz="2000"/>
          </a:p>
          <a:p>
            <a:endParaRPr 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25579" y="650677"/>
            <a:ext cx="12979241" cy="2872145"/>
          </a:xfrm>
          <a:prstGeom prst="rect">
            <a:avLst/>
          </a:prstGeom>
          <a:noFill/>
        </p:spPr>
        <p:txBody>
          <a:bodyPr wrap="square" lIns="0" tIns="0" rIns="0" bIns="0" rtlCol="0" anchor="t"/>
          <a:lstStyle/>
          <a:p>
            <a:pPr marL="0" indent="0">
              <a:lnSpc>
                <a:spcPts val="7500"/>
              </a:lnSpc>
              <a:buNone/>
            </a:pPr>
            <a:r>
              <a:rPr lang="en-US" sz="6000" dirty="0">
                <a:solidFill>
                  <a:srgbClr val="38512F"/>
                </a:solidFill>
                <a:latin typeface="Lora" pitchFamily="34" charset="0"/>
                <a:ea typeface="Lora" pitchFamily="34" charset="-122"/>
                <a:cs typeface="Lora" pitchFamily="34" charset="-120"/>
              </a:rPr>
              <a:t>Virtual Hand-Gesture Based Calculator Using OpenCV and cvzone</a:t>
            </a:r>
            <a:endParaRPr lang="en-US" sz="6000" dirty="0"/>
          </a:p>
        </p:txBody>
      </p:sp>
      <p:sp>
        <p:nvSpPr>
          <p:cNvPr id="3" name="Text 1"/>
          <p:cNvSpPr/>
          <p:nvPr/>
        </p:nvSpPr>
        <p:spPr>
          <a:xfrm>
            <a:off x="825579" y="3994547"/>
            <a:ext cx="12979241" cy="1509236"/>
          </a:xfrm>
          <a:prstGeom prst="rect">
            <a:avLst/>
          </a:prstGeom>
          <a:noFill/>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Welcome to our innovative project: a Virtual Hand-Gesture Based Calculator powered by OpenCV and cvzone. This cutting-edge application leverages computer vision technology to create an intuitive, touchless interface for performing mathematical calculations. By combining the power of OpenCV for image processing and cvzone for hand tracking, we've developed a system that translates hand gestures into calculator inputs, revolutionizing the way we interact with digital tools.</a:t>
            </a:r>
            <a:endParaRPr lang="en-US" sz="1850" dirty="0"/>
          </a:p>
        </p:txBody>
      </p:sp>
      <p:sp>
        <p:nvSpPr>
          <p:cNvPr id="4" name="Text 2"/>
          <p:cNvSpPr/>
          <p:nvPr/>
        </p:nvSpPr>
        <p:spPr>
          <a:xfrm>
            <a:off x="825579" y="5769054"/>
            <a:ext cx="12979241" cy="1131927"/>
          </a:xfrm>
          <a:prstGeom prst="rect">
            <a:avLst/>
          </a:prstGeom>
          <a:noFill/>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Our team has worked tirelessly to create a seamless user experience that bridges the gap between physical and digital interactions. This presentation will guide you through the intricacies of our project, from its conceptual foundations to its practical applications and future potential.</a:t>
            </a:r>
            <a:endParaRPr lang="en-US" sz="1850" dirty="0"/>
          </a:p>
        </p:txBody>
      </p:sp>
      <p:sp>
        <p:nvSpPr>
          <p:cNvPr id="9" name="Text 6"/>
          <p:cNvSpPr/>
          <p:nvPr/>
        </p:nvSpPr>
        <p:spPr>
          <a:xfrm>
            <a:off x="1606629" y="7166253"/>
            <a:ext cx="1883212" cy="412671"/>
          </a:xfrm>
          <a:prstGeom prst="rect">
            <a:avLst/>
          </a:prstGeom>
          <a:noFill/>
        </p:spPr>
        <p:txBody>
          <a:bodyPr wrap="none" lIns="0" tIns="0" rIns="0" bIns="0" rtlCol="0" anchor="t"/>
          <a:lstStyle/>
          <a:p>
            <a:pPr marL="0" indent="0" algn="l">
              <a:lnSpc>
                <a:spcPts val="3250"/>
              </a:lnSpc>
              <a:buNone/>
            </a:pPr>
            <a:endParaRPr lang="en-US" sz="2300" dirty="0"/>
          </a:p>
        </p:txBody>
      </p:sp>
      <p:sp>
        <p:nvSpPr>
          <p:cNvPr id="10" name="Text Box 9"/>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903452"/>
            <a:ext cx="7468553" cy="2914650"/>
          </a:xfrm>
          <a:prstGeom prst="rect">
            <a:avLst/>
          </a:prstGeom>
          <a:noFill/>
        </p:spPr>
        <p:txBody>
          <a:bodyPr wrap="square" lIns="0" tIns="0" rIns="0" bIns="0" rtlCol="0" anchor="t"/>
          <a:lstStyle/>
          <a:p>
            <a:pPr marL="0" indent="0">
              <a:lnSpc>
                <a:spcPts val="7650"/>
              </a:lnSpc>
              <a:buNone/>
            </a:pPr>
            <a:r>
              <a:rPr lang="en-US" sz="6100" dirty="0">
                <a:solidFill>
                  <a:srgbClr val="38512F"/>
                </a:solidFill>
                <a:latin typeface="Lora" pitchFamily="34" charset="0"/>
                <a:ea typeface="Lora" pitchFamily="34" charset="-122"/>
                <a:cs typeface="Lora" pitchFamily="34" charset="-120"/>
              </a:rPr>
              <a:t>Tech Stack: OpenCV, cvzone, and Python</a:t>
            </a:r>
            <a:endParaRPr lang="en-US" sz="6100" dirty="0"/>
          </a:p>
        </p:txBody>
      </p:sp>
      <p:sp>
        <p:nvSpPr>
          <p:cNvPr id="4" name="Text 1"/>
          <p:cNvSpPr/>
          <p:nvPr/>
        </p:nvSpPr>
        <p:spPr>
          <a:xfrm>
            <a:off x="837724" y="5177076"/>
            <a:ext cx="7468553" cy="1149072"/>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Our project utilizes a robust technology stack, combining the power of OpenCV, cvzone, and Python to achieve our goal of creating a virtual hand-gesture based calculator.</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528167"/>
            <a:ext cx="8951595" cy="704017"/>
          </a:xfrm>
          <a:prstGeom prst="rect">
            <a:avLst/>
          </a:prstGeom>
          <a:noFill/>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Project Overview and Significance</a:t>
            </a:r>
            <a:endParaRPr lang="en-US" sz="4400" dirty="0"/>
          </a:p>
        </p:txBody>
      </p:sp>
      <p:sp>
        <p:nvSpPr>
          <p:cNvPr id="3" name="Text 1"/>
          <p:cNvSpPr/>
          <p:nvPr/>
        </p:nvSpPr>
        <p:spPr>
          <a:xfrm>
            <a:off x="837724" y="2830473"/>
            <a:ext cx="2816185" cy="351949"/>
          </a:xfrm>
          <a:prstGeom prst="rect">
            <a:avLst/>
          </a:prstGeom>
          <a:noFill/>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Problem Statement</a:t>
            </a:r>
            <a:endParaRPr lang="en-US" sz="2200" dirty="0"/>
          </a:p>
        </p:txBody>
      </p:sp>
      <p:sp>
        <p:nvSpPr>
          <p:cNvPr id="4" name="Text 2"/>
          <p:cNvSpPr/>
          <p:nvPr/>
        </p:nvSpPr>
        <p:spPr>
          <a:xfrm>
            <a:off x="837724" y="3421737"/>
            <a:ext cx="3928586" cy="3064193"/>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Traditional calculators and </a:t>
            </a:r>
            <a:r>
              <a:rPr lang="en-IN" altLang="en-US" sz="1850" dirty="0">
                <a:solidFill>
                  <a:srgbClr val="3A3630"/>
                </a:solidFill>
                <a:latin typeface="Source Sans Pro" pitchFamily="34" charset="0"/>
                <a:ea typeface="Source Sans Pro" pitchFamily="34" charset="-122"/>
                <a:cs typeface="Source Sans Pro" pitchFamily="34" charset="-120"/>
              </a:rPr>
              <a:t>gesture</a:t>
            </a:r>
            <a:r>
              <a:rPr lang="en-US" sz="1850" dirty="0">
                <a:solidFill>
                  <a:srgbClr val="3A3630"/>
                </a:solidFill>
                <a:latin typeface="Source Sans Pro" pitchFamily="34" charset="0"/>
                <a:ea typeface="Source Sans Pro" pitchFamily="34" charset="-122"/>
                <a:cs typeface="Source Sans Pro" pitchFamily="34" charset="-120"/>
              </a:rPr>
              <a:t>-based interfaces can be limiting for users with mobility issues or in environments where physical contact is undesirable. Our project addresses this by creating a contactless, intuitive calculator interface using hand gestures.</a:t>
            </a:r>
            <a:endParaRPr lang="en-US" sz="1850" dirty="0"/>
          </a:p>
        </p:txBody>
      </p:sp>
      <p:sp>
        <p:nvSpPr>
          <p:cNvPr id="5" name="Text 3"/>
          <p:cNvSpPr/>
          <p:nvPr/>
        </p:nvSpPr>
        <p:spPr>
          <a:xfrm>
            <a:off x="5357813" y="2830473"/>
            <a:ext cx="2816185" cy="351949"/>
          </a:xfrm>
          <a:prstGeom prst="rect">
            <a:avLst/>
          </a:prstGeom>
          <a:noFill/>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Significance</a:t>
            </a:r>
            <a:endParaRPr lang="en-US" sz="2200" dirty="0"/>
          </a:p>
        </p:txBody>
      </p:sp>
      <p:sp>
        <p:nvSpPr>
          <p:cNvPr id="6" name="Text 4"/>
          <p:cNvSpPr/>
          <p:nvPr/>
        </p:nvSpPr>
        <p:spPr>
          <a:xfrm>
            <a:off x="5357813" y="3421737"/>
            <a:ext cx="3928586" cy="2681168"/>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This project demonstrates the potential of computer vision in creating accessible, hygienic, and engaging user interfaces. It opens up new possibilities for human-computer interaction, particularly in educational and professional settings.</a:t>
            </a:r>
            <a:endParaRPr lang="en-US" sz="1850" dirty="0"/>
          </a:p>
        </p:txBody>
      </p:sp>
      <p:sp>
        <p:nvSpPr>
          <p:cNvPr id="7" name="Text 5"/>
          <p:cNvSpPr/>
          <p:nvPr/>
        </p:nvSpPr>
        <p:spPr>
          <a:xfrm>
            <a:off x="9877901" y="2830473"/>
            <a:ext cx="2816185" cy="351949"/>
          </a:xfrm>
          <a:prstGeom prst="rect">
            <a:avLst/>
          </a:prstGeom>
          <a:noFill/>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Innovation</a:t>
            </a:r>
            <a:endParaRPr lang="en-US" sz="2200" dirty="0"/>
          </a:p>
        </p:txBody>
      </p:sp>
      <p:sp>
        <p:nvSpPr>
          <p:cNvPr id="8" name="Text 6"/>
          <p:cNvSpPr/>
          <p:nvPr/>
        </p:nvSpPr>
        <p:spPr>
          <a:xfrm>
            <a:off x="9877901" y="3421737"/>
            <a:ext cx="3928586" cy="2681168"/>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By combining OpenCV's robust image processing capabilities with cvzone's specialized hand tracking, we've created a system that accurately interprets hand gestures in real-time, translating them into calculator functions.</a:t>
            </a:r>
            <a:endParaRPr lang="en-US" sz="1850" dirty="0"/>
          </a:p>
        </p:txBody>
      </p:sp>
      <p:sp>
        <p:nvSpPr>
          <p:cNvPr id="9" name="Text Box 8"/>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6426637" y="273487"/>
            <a:ext cx="1777127" cy="2188964"/>
          </a:xfrm>
          <a:prstGeom prst="rect">
            <a:avLst/>
          </a:prstGeom>
        </p:spPr>
      </p:pic>
      <p:sp>
        <p:nvSpPr>
          <p:cNvPr id="3" name="Text 0"/>
          <p:cNvSpPr/>
          <p:nvPr/>
        </p:nvSpPr>
        <p:spPr>
          <a:xfrm>
            <a:off x="766048" y="3337798"/>
            <a:ext cx="9774793" cy="643771"/>
          </a:xfrm>
          <a:prstGeom prst="rect">
            <a:avLst/>
          </a:prstGeom>
          <a:noFill/>
        </p:spPr>
        <p:txBody>
          <a:bodyPr wrap="none" lIns="0" tIns="0" rIns="0" bIns="0" rtlCol="0" anchor="t"/>
          <a:lstStyle/>
          <a:p>
            <a:pPr marL="0" indent="0">
              <a:lnSpc>
                <a:spcPts val="5050"/>
              </a:lnSpc>
              <a:buNone/>
            </a:pPr>
            <a:r>
              <a:rPr lang="en-US" sz="4050" dirty="0">
                <a:solidFill>
                  <a:srgbClr val="38512F"/>
                </a:solidFill>
                <a:latin typeface="Lora" pitchFamily="34" charset="0"/>
                <a:ea typeface="Lora" pitchFamily="34" charset="-122"/>
                <a:cs typeface="Lora" pitchFamily="34" charset="-120"/>
              </a:rPr>
              <a:t>Tech Stack: OpenCV, cvzone, and Python</a:t>
            </a:r>
            <a:endParaRPr lang="en-US" sz="4050" dirty="0"/>
          </a:p>
        </p:txBody>
      </p:sp>
      <p:pic>
        <p:nvPicPr>
          <p:cNvPr id="4" name="Image 1" descr="preencoded.png"/>
          <p:cNvPicPr>
            <a:picLocks noChangeAspect="1"/>
          </p:cNvPicPr>
          <p:nvPr/>
        </p:nvPicPr>
        <p:blipFill>
          <a:blip r:embed="rId2"/>
          <a:stretch>
            <a:fillRect/>
          </a:stretch>
        </p:blipFill>
        <p:spPr>
          <a:xfrm>
            <a:off x="766048" y="4309824"/>
            <a:ext cx="547092" cy="547092"/>
          </a:xfrm>
          <a:prstGeom prst="rect">
            <a:avLst/>
          </a:prstGeom>
        </p:spPr>
      </p:pic>
      <p:sp>
        <p:nvSpPr>
          <p:cNvPr id="5" name="Text 1"/>
          <p:cNvSpPr/>
          <p:nvPr/>
        </p:nvSpPr>
        <p:spPr>
          <a:xfrm>
            <a:off x="766048" y="5075753"/>
            <a:ext cx="2574965" cy="321826"/>
          </a:xfrm>
          <a:prstGeom prst="rect">
            <a:avLst/>
          </a:prstGeom>
          <a:noFill/>
        </p:spPr>
        <p:txBody>
          <a:bodyPr wrap="none" lIns="0" tIns="0" rIns="0" bIns="0" rtlCol="0" anchor="t"/>
          <a:lstStyle/>
          <a:p>
            <a:pPr marL="0" indent="0" algn="l">
              <a:lnSpc>
                <a:spcPts val="2500"/>
              </a:lnSpc>
              <a:buNone/>
            </a:pPr>
            <a:r>
              <a:rPr lang="en-US" sz="2000" dirty="0">
                <a:solidFill>
                  <a:srgbClr val="3A3630"/>
                </a:solidFill>
                <a:latin typeface="Lora" pitchFamily="34" charset="0"/>
                <a:ea typeface="Lora" pitchFamily="34" charset="-122"/>
                <a:cs typeface="Lora" pitchFamily="34" charset="-120"/>
              </a:rPr>
              <a:t>OpenCV</a:t>
            </a:r>
            <a:endParaRPr lang="en-US" sz="2000" dirty="0"/>
          </a:p>
        </p:txBody>
      </p:sp>
      <p:sp>
        <p:nvSpPr>
          <p:cNvPr id="6" name="Text 2"/>
          <p:cNvSpPr/>
          <p:nvPr/>
        </p:nvSpPr>
        <p:spPr>
          <a:xfrm>
            <a:off x="766048" y="5528905"/>
            <a:ext cx="4147185" cy="2100263"/>
          </a:xfrm>
          <a:prstGeom prst="rect">
            <a:avLst/>
          </a:prstGeom>
          <a:noFill/>
        </p:spPr>
        <p:txBody>
          <a:bodyPr wrap="square" lIns="0" tIns="0" rIns="0" bIns="0" rtlCol="0" anchor="t"/>
          <a:lstStyle/>
          <a:p>
            <a:pPr marL="0" indent="0" algn="l">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OpenCV (Open Source Computer Vision Library) provides the core image processing and computer vision algorithms. It enables real-time image capture, processing, and analysis, forming the backbone of our gesture recognition system.</a:t>
            </a:r>
            <a:endParaRPr lang="en-US" sz="1700" dirty="0"/>
          </a:p>
        </p:txBody>
      </p:sp>
      <p:pic>
        <p:nvPicPr>
          <p:cNvPr id="7" name="Image 2" descr="preencoded.png"/>
          <p:cNvPicPr>
            <a:picLocks noChangeAspect="1"/>
          </p:cNvPicPr>
          <p:nvPr/>
        </p:nvPicPr>
        <p:blipFill>
          <a:blip r:embed="rId3"/>
          <a:stretch>
            <a:fillRect/>
          </a:stretch>
        </p:blipFill>
        <p:spPr>
          <a:xfrm>
            <a:off x="5241488" y="4309824"/>
            <a:ext cx="547092" cy="547092"/>
          </a:xfrm>
          <a:prstGeom prst="rect">
            <a:avLst/>
          </a:prstGeom>
        </p:spPr>
      </p:pic>
      <p:sp>
        <p:nvSpPr>
          <p:cNvPr id="8" name="Text 3"/>
          <p:cNvSpPr/>
          <p:nvPr/>
        </p:nvSpPr>
        <p:spPr>
          <a:xfrm>
            <a:off x="5241488" y="5075753"/>
            <a:ext cx="2574965" cy="321826"/>
          </a:xfrm>
          <a:prstGeom prst="rect">
            <a:avLst/>
          </a:prstGeom>
          <a:noFill/>
        </p:spPr>
        <p:txBody>
          <a:bodyPr wrap="none" lIns="0" tIns="0" rIns="0" bIns="0" rtlCol="0" anchor="t"/>
          <a:lstStyle/>
          <a:p>
            <a:pPr marL="0" indent="0" algn="l">
              <a:lnSpc>
                <a:spcPts val="2500"/>
              </a:lnSpc>
              <a:buNone/>
            </a:pPr>
            <a:r>
              <a:rPr lang="en-US" sz="2000" dirty="0">
                <a:solidFill>
                  <a:srgbClr val="3A3630"/>
                </a:solidFill>
                <a:latin typeface="Lora" pitchFamily="34" charset="0"/>
                <a:ea typeface="Lora" pitchFamily="34" charset="-122"/>
                <a:cs typeface="Lora" pitchFamily="34" charset="-120"/>
              </a:rPr>
              <a:t>Python</a:t>
            </a:r>
            <a:endParaRPr lang="en-US" sz="2000" dirty="0"/>
          </a:p>
        </p:txBody>
      </p:sp>
      <p:sp>
        <p:nvSpPr>
          <p:cNvPr id="9" name="Text 4"/>
          <p:cNvSpPr/>
          <p:nvPr/>
        </p:nvSpPr>
        <p:spPr>
          <a:xfrm>
            <a:off x="5241488" y="5528905"/>
            <a:ext cx="4147304" cy="1750219"/>
          </a:xfrm>
          <a:prstGeom prst="rect">
            <a:avLst/>
          </a:prstGeom>
          <a:noFill/>
        </p:spPr>
        <p:txBody>
          <a:bodyPr wrap="square" lIns="0" tIns="0" rIns="0" bIns="0" rtlCol="0" anchor="t"/>
          <a:lstStyle/>
          <a:p>
            <a:pPr marL="0" indent="0" algn="l">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Python serves as the primary programming language for our project. Its rich ecosystem of libraries and ease of use make it ideal for rapid prototyping and development of computer vision applications.</a:t>
            </a:r>
            <a:endParaRPr lang="en-US" sz="1700" dirty="0"/>
          </a:p>
        </p:txBody>
      </p:sp>
      <p:pic>
        <p:nvPicPr>
          <p:cNvPr id="10" name="Image 3" descr="preencoded.png"/>
          <p:cNvPicPr>
            <a:picLocks noChangeAspect="1"/>
          </p:cNvPicPr>
          <p:nvPr/>
        </p:nvPicPr>
        <p:blipFill>
          <a:blip r:embed="rId4"/>
          <a:stretch>
            <a:fillRect/>
          </a:stretch>
        </p:blipFill>
        <p:spPr>
          <a:xfrm>
            <a:off x="9717048" y="4309824"/>
            <a:ext cx="547092" cy="547092"/>
          </a:xfrm>
          <a:prstGeom prst="rect">
            <a:avLst/>
          </a:prstGeom>
        </p:spPr>
      </p:pic>
      <p:sp>
        <p:nvSpPr>
          <p:cNvPr id="11" name="Text 5"/>
          <p:cNvSpPr/>
          <p:nvPr/>
        </p:nvSpPr>
        <p:spPr>
          <a:xfrm>
            <a:off x="9717048" y="5075753"/>
            <a:ext cx="2574965" cy="321826"/>
          </a:xfrm>
          <a:prstGeom prst="rect">
            <a:avLst/>
          </a:prstGeom>
          <a:noFill/>
        </p:spPr>
        <p:txBody>
          <a:bodyPr wrap="none" lIns="0" tIns="0" rIns="0" bIns="0" rtlCol="0" anchor="t"/>
          <a:lstStyle/>
          <a:p>
            <a:pPr marL="0" indent="0" algn="l">
              <a:lnSpc>
                <a:spcPts val="2500"/>
              </a:lnSpc>
              <a:buNone/>
            </a:pPr>
            <a:r>
              <a:rPr lang="en-US" sz="2000" dirty="0">
                <a:solidFill>
                  <a:srgbClr val="3A3630"/>
                </a:solidFill>
                <a:latin typeface="Lora" pitchFamily="34" charset="0"/>
                <a:ea typeface="Lora" pitchFamily="34" charset="-122"/>
                <a:cs typeface="Lora" pitchFamily="34" charset="-120"/>
              </a:rPr>
              <a:t>cvzone</a:t>
            </a:r>
            <a:endParaRPr lang="en-US" sz="2000" dirty="0"/>
          </a:p>
        </p:txBody>
      </p:sp>
      <p:sp>
        <p:nvSpPr>
          <p:cNvPr id="12" name="Text 6"/>
          <p:cNvSpPr/>
          <p:nvPr/>
        </p:nvSpPr>
        <p:spPr>
          <a:xfrm>
            <a:off x="9717048" y="5528905"/>
            <a:ext cx="4147185" cy="1750219"/>
          </a:xfrm>
          <a:prstGeom prst="rect">
            <a:avLst/>
          </a:prstGeom>
          <a:noFill/>
        </p:spPr>
        <p:txBody>
          <a:bodyPr wrap="square" lIns="0" tIns="0" rIns="0" bIns="0" rtlCol="0" anchor="t"/>
          <a:lstStyle/>
          <a:p>
            <a:pPr marL="0" indent="0" algn="l">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cvzone, a computer vision package built on top of OpenCV, provides advanced hand tracking capabilities. It simplifies the process of detecting and tracking hand landmarks, enabling precise gesture recognition.</a:t>
            </a:r>
            <a:endParaRPr lang="en-US" sz="1700" dirty="0"/>
          </a:p>
        </p:txBody>
      </p:sp>
      <p:sp>
        <p:nvSpPr>
          <p:cNvPr id="13" name="Text Box 12"/>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5099" y="625435"/>
            <a:ext cx="13040201" cy="1336358"/>
          </a:xfrm>
          <a:prstGeom prst="rect">
            <a:avLst/>
          </a:prstGeom>
          <a:noFill/>
        </p:spPr>
        <p:txBody>
          <a:bodyPr wrap="square" lIns="0" tIns="0" rIns="0" bIns="0" rtlCol="0" anchor="t"/>
          <a:lstStyle/>
          <a:p>
            <a:pPr marL="0" indent="0">
              <a:lnSpc>
                <a:spcPts val="5250"/>
              </a:lnSpc>
              <a:buNone/>
            </a:pPr>
            <a:r>
              <a:rPr lang="en-US" sz="4200" dirty="0">
                <a:solidFill>
                  <a:srgbClr val="38512F"/>
                </a:solidFill>
                <a:latin typeface="Lora" pitchFamily="34" charset="0"/>
                <a:ea typeface="Lora" pitchFamily="34" charset="-122"/>
                <a:cs typeface="Lora" pitchFamily="34" charset="-120"/>
              </a:rPr>
              <a:t>System Architecture: Gesture Capture and Processing</a:t>
            </a:r>
            <a:endParaRPr lang="en-US" sz="4200" dirty="0"/>
          </a:p>
        </p:txBody>
      </p:sp>
      <p:pic>
        <p:nvPicPr>
          <p:cNvPr id="3" name="Image 0" descr="preencoded.png"/>
          <p:cNvPicPr>
            <a:picLocks noChangeAspect="1"/>
          </p:cNvPicPr>
          <p:nvPr/>
        </p:nvPicPr>
        <p:blipFill>
          <a:blip r:embed="rId1"/>
          <a:stretch>
            <a:fillRect/>
          </a:stretch>
        </p:blipFill>
        <p:spPr>
          <a:xfrm>
            <a:off x="795099" y="2416135"/>
            <a:ext cx="3260050" cy="908685"/>
          </a:xfrm>
          <a:prstGeom prst="rect">
            <a:avLst/>
          </a:prstGeom>
        </p:spPr>
      </p:pic>
      <p:sp>
        <p:nvSpPr>
          <p:cNvPr id="4" name="Text 1"/>
          <p:cNvSpPr/>
          <p:nvPr/>
        </p:nvSpPr>
        <p:spPr>
          <a:xfrm>
            <a:off x="1022271" y="3665577"/>
            <a:ext cx="2672596" cy="334089"/>
          </a:xfrm>
          <a:prstGeom prst="rect">
            <a:avLst/>
          </a:prstGeom>
          <a:noFill/>
        </p:spPr>
        <p:txBody>
          <a:bodyPr wrap="none" lIns="0" tIns="0" rIns="0" bIns="0" rtlCol="0" anchor="t"/>
          <a:lstStyle/>
          <a:p>
            <a:pPr marL="0" indent="0" algn="l">
              <a:lnSpc>
                <a:spcPts val="2600"/>
              </a:lnSpc>
              <a:buNone/>
            </a:pPr>
            <a:r>
              <a:rPr lang="en-US" sz="2100" dirty="0">
                <a:solidFill>
                  <a:srgbClr val="3A3630"/>
                </a:solidFill>
                <a:latin typeface="Lora" pitchFamily="34" charset="0"/>
                <a:ea typeface="Lora" pitchFamily="34" charset="-122"/>
                <a:cs typeface="Lora" pitchFamily="34" charset="-120"/>
              </a:rPr>
              <a:t>Image Capture</a:t>
            </a:r>
            <a:endParaRPr lang="en-US" sz="2100" dirty="0"/>
          </a:p>
        </p:txBody>
      </p:sp>
      <p:sp>
        <p:nvSpPr>
          <p:cNvPr id="5" name="Text 2"/>
          <p:cNvSpPr/>
          <p:nvPr/>
        </p:nvSpPr>
        <p:spPr>
          <a:xfrm>
            <a:off x="1022271" y="4135874"/>
            <a:ext cx="2805708" cy="2543651"/>
          </a:xfrm>
          <a:prstGeom prst="rect">
            <a:avLst/>
          </a:prstGeom>
          <a:noFill/>
        </p:spPr>
        <p:txBody>
          <a:bodyPr wrap="square" lIns="0" tIns="0" rIns="0" bIns="0" rtlCol="0" anchor="t"/>
          <a:lstStyle/>
          <a:p>
            <a:pPr marL="0" indent="0" algn="l">
              <a:lnSpc>
                <a:spcPts val="2850"/>
              </a:lnSpc>
              <a:buNone/>
            </a:pPr>
            <a:r>
              <a:rPr lang="en-US" sz="1750" dirty="0">
                <a:solidFill>
                  <a:srgbClr val="3A3630"/>
                </a:solidFill>
                <a:latin typeface="Source Sans Pro" pitchFamily="34" charset="0"/>
                <a:ea typeface="Source Sans Pro" pitchFamily="34" charset="-122"/>
                <a:cs typeface="Source Sans Pro" pitchFamily="34" charset="-120"/>
              </a:rPr>
              <a:t>The system begins by capturing real-time video input from the device's camera using OpenCV. This continuous stream of images serves as the raw data for gesture recognition.</a:t>
            </a:r>
            <a:endParaRPr lang="en-US" sz="1750" dirty="0"/>
          </a:p>
        </p:txBody>
      </p:sp>
      <p:pic>
        <p:nvPicPr>
          <p:cNvPr id="6" name="Image 1" descr="preencoded.png"/>
          <p:cNvPicPr>
            <a:picLocks noChangeAspect="1"/>
          </p:cNvPicPr>
          <p:nvPr/>
        </p:nvPicPr>
        <p:blipFill>
          <a:blip r:embed="rId2"/>
          <a:stretch>
            <a:fillRect/>
          </a:stretch>
        </p:blipFill>
        <p:spPr>
          <a:xfrm>
            <a:off x="4055150" y="2416135"/>
            <a:ext cx="3260050" cy="908685"/>
          </a:xfrm>
          <a:prstGeom prst="rect">
            <a:avLst/>
          </a:prstGeom>
        </p:spPr>
      </p:pic>
      <p:sp>
        <p:nvSpPr>
          <p:cNvPr id="7" name="Text 3"/>
          <p:cNvSpPr/>
          <p:nvPr/>
        </p:nvSpPr>
        <p:spPr>
          <a:xfrm>
            <a:off x="4282321" y="3665577"/>
            <a:ext cx="2672596" cy="334089"/>
          </a:xfrm>
          <a:prstGeom prst="rect">
            <a:avLst/>
          </a:prstGeom>
          <a:noFill/>
        </p:spPr>
        <p:txBody>
          <a:bodyPr wrap="none" lIns="0" tIns="0" rIns="0" bIns="0" rtlCol="0" anchor="t"/>
          <a:lstStyle/>
          <a:p>
            <a:pPr marL="0" indent="0" algn="l">
              <a:lnSpc>
                <a:spcPts val="2600"/>
              </a:lnSpc>
              <a:buNone/>
            </a:pPr>
            <a:r>
              <a:rPr lang="en-US" sz="2100" dirty="0">
                <a:solidFill>
                  <a:srgbClr val="3A3630"/>
                </a:solidFill>
                <a:latin typeface="Lora" pitchFamily="34" charset="0"/>
                <a:ea typeface="Lora" pitchFamily="34" charset="-122"/>
                <a:cs typeface="Lora" pitchFamily="34" charset="-120"/>
              </a:rPr>
              <a:t>Hand Detection</a:t>
            </a:r>
            <a:endParaRPr lang="en-US" sz="2100" dirty="0"/>
          </a:p>
        </p:txBody>
      </p:sp>
      <p:sp>
        <p:nvSpPr>
          <p:cNvPr id="8" name="Text 4"/>
          <p:cNvSpPr/>
          <p:nvPr/>
        </p:nvSpPr>
        <p:spPr>
          <a:xfrm>
            <a:off x="4282321" y="4135874"/>
            <a:ext cx="2805708" cy="2907030"/>
          </a:xfrm>
          <a:prstGeom prst="rect">
            <a:avLst/>
          </a:prstGeom>
          <a:noFill/>
        </p:spPr>
        <p:txBody>
          <a:bodyPr wrap="square" lIns="0" tIns="0" rIns="0" bIns="0" rtlCol="0" anchor="t"/>
          <a:lstStyle/>
          <a:p>
            <a:pPr marL="0" indent="0" algn="l">
              <a:lnSpc>
                <a:spcPts val="2850"/>
              </a:lnSpc>
              <a:buNone/>
            </a:pPr>
            <a:r>
              <a:rPr lang="en-US" sz="1750" dirty="0">
                <a:solidFill>
                  <a:srgbClr val="3A3630"/>
                </a:solidFill>
                <a:latin typeface="Source Sans Pro" pitchFamily="34" charset="0"/>
                <a:ea typeface="Source Sans Pro" pitchFamily="34" charset="-122"/>
                <a:cs typeface="Source Sans Pro" pitchFamily="34" charset="-120"/>
              </a:rPr>
              <a:t>cvzone's hand tracking module analyzes each frame to detect and isolate hand regions. It identifies key landmarks on the hand, such as fingertips and joints, crucial for gesture interpretation.</a:t>
            </a:r>
            <a:endParaRPr lang="en-US" sz="1750" dirty="0"/>
          </a:p>
        </p:txBody>
      </p:sp>
      <p:pic>
        <p:nvPicPr>
          <p:cNvPr id="9" name="Image 2" descr="preencoded.png"/>
          <p:cNvPicPr>
            <a:picLocks noChangeAspect="1"/>
          </p:cNvPicPr>
          <p:nvPr/>
        </p:nvPicPr>
        <p:blipFill>
          <a:blip r:embed="rId3"/>
          <a:stretch>
            <a:fillRect/>
          </a:stretch>
        </p:blipFill>
        <p:spPr>
          <a:xfrm>
            <a:off x="7315200" y="2416135"/>
            <a:ext cx="3260050" cy="908685"/>
          </a:xfrm>
          <a:prstGeom prst="rect">
            <a:avLst/>
          </a:prstGeom>
        </p:spPr>
      </p:pic>
      <p:sp>
        <p:nvSpPr>
          <p:cNvPr id="10" name="Text 5"/>
          <p:cNvSpPr/>
          <p:nvPr/>
        </p:nvSpPr>
        <p:spPr>
          <a:xfrm>
            <a:off x="7542371" y="3665577"/>
            <a:ext cx="2672596" cy="334089"/>
          </a:xfrm>
          <a:prstGeom prst="rect">
            <a:avLst/>
          </a:prstGeom>
          <a:noFill/>
        </p:spPr>
        <p:txBody>
          <a:bodyPr wrap="none" lIns="0" tIns="0" rIns="0" bIns="0" rtlCol="0" anchor="t"/>
          <a:lstStyle/>
          <a:p>
            <a:pPr marL="0" indent="0" algn="l">
              <a:lnSpc>
                <a:spcPts val="2600"/>
              </a:lnSpc>
              <a:buNone/>
            </a:pPr>
            <a:r>
              <a:rPr lang="en-US" sz="2100" dirty="0">
                <a:solidFill>
                  <a:srgbClr val="3A3630"/>
                </a:solidFill>
                <a:latin typeface="Lora" pitchFamily="34" charset="0"/>
                <a:ea typeface="Lora" pitchFamily="34" charset="-122"/>
                <a:cs typeface="Lora" pitchFamily="34" charset="-120"/>
              </a:rPr>
              <a:t>Gesture Recognition</a:t>
            </a:r>
            <a:endParaRPr lang="en-US" sz="2100" dirty="0"/>
          </a:p>
        </p:txBody>
      </p:sp>
      <p:sp>
        <p:nvSpPr>
          <p:cNvPr id="11" name="Text 6"/>
          <p:cNvSpPr/>
          <p:nvPr/>
        </p:nvSpPr>
        <p:spPr>
          <a:xfrm>
            <a:off x="7542371" y="4135874"/>
            <a:ext cx="2805708" cy="2907030"/>
          </a:xfrm>
          <a:prstGeom prst="rect">
            <a:avLst/>
          </a:prstGeom>
          <a:noFill/>
        </p:spPr>
        <p:txBody>
          <a:bodyPr wrap="square" lIns="0" tIns="0" rIns="0" bIns="0" rtlCol="0" anchor="t"/>
          <a:lstStyle/>
          <a:p>
            <a:pPr marL="0" indent="0" algn="l">
              <a:lnSpc>
                <a:spcPts val="2850"/>
              </a:lnSpc>
              <a:buNone/>
            </a:pPr>
            <a:r>
              <a:rPr lang="en-US" sz="1750" dirty="0">
                <a:solidFill>
                  <a:srgbClr val="3A3630"/>
                </a:solidFill>
                <a:latin typeface="Source Sans Pro" pitchFamily="34" charset="0"/>
                <a:ea typeface="Source Sans Pro" pitchFamily="34" charset="-122"/>
                <a:cs typeface="Source Sans Pro" pitchFamily="34" charset="-120"/>
              </a:rPr>
              <a:t>The system interprets the relative positions and movements of hand landmarks to recognize specific gestures. These gestures are mapped to calculator functions and numeric inputs.</a:t>
            </a:r>
            <a:endParaRPr lang="en-US" sz="1750" dirty="0"/>
          </a:p>
        </p:txBody>
      </p:sp>
      <p:pic>
        <p:nvPicPr>
          <p:cNvPr id="12" name="Image 3" descr="preencoded.png"/>
          <p:cNvPicPr>
            <a:picLocks noChangeAspect="1"/>
          </p:cNvPicPr>
          <p:nvPr/>
        </p:nvPicPr>
        <p:blipFill>
          <a:blip r:embed="rId4"/>
          <a:stretch>
            <a:fillRect/>
          </a:stretch>
        </p:blipFill>
        <p:spPr>
          <a:xfrm>
            <a:off x="10575250" y="2416135"/>
            <a:ext cx="3260050" cy="908685"/>
          </a:xfrm>
          <a:prstGeom prst="rect">
            <a:avLst/>
          </a:prstGeom>
        </p:spPr>
      </p:pic>
      <p:sp>
        <p:nvSpPr>
          <p:cNvPr id="13" name="Text 7"/>
          <p:cNvSpPr/>
          <p:nvPr/>
        </p:nvSpPr>
        <p:spPr>
          <a:xfrm>
            <a:off x="10802422" y="3665577"/>
            <a:ext cx="2805708" cy="668179"/>
          </a:xfrm>
          <a:prstGeom prst="rect">
            <a:avLst/>
          </a:prstGeom>
          <a:noFill/>
        </p:spPr>
        <p:txBody>
          <a:bodyPr wrap="square" lIns="0" tIns="0" rIns="0" bIns="0" rtlCol="0" anchor="t"/>
          <a:lstStyle/>
          <a:p>
            <a:pPr marL="0" indent="0" algn="l">
              <a:lnSpc>
                <a:spcPts val="2600"/>
              </a:lnSpc>
              <a:buNone/>
            </a:pPr>
            <a:r>
              <a:rPr lang="en-US" sz="2100" dirty="0">
                <a:solidFill>
                  <a:srgbClr val="3A3630"/>
                </a:solidFill>
                <a:latin typeface="Lora" pitchFamily="34" charset="0"/>
                <a:ea typeface="Lora" pitchFamily="34" charset="-122"/>
                <a:cs typeface="Lora" pitchFamily="34" charset="-120"/>
              </a:rPr>
              <a:t>Calculation and Display</a:t>
            </a:r>
            <a:endParaRPr lang="en-US" sz="2100" dirty="0"/>
          </a:p>
        </p:txBody>
      </p:sp>
      <p:sp>
        <p:nvSpPr>
          <p:cNvPr id="14" name="Text 8"/>
          <p:cNvSpPr/>
          <p:nvPr/>
        </p:nvSpPr>
        <p:spPr>
          <a:xfrm>
            <a:off x="10802422" y="4469963"/>
            <a:ext cx="2805708" cy="2907030"/>
          </a:xfrm>
          <a:prstGeom prst="rect">
            <a:avLst/>
          </a:prstGeom>
          <a:noFill/>
        </p:spPr>
        <p:txBody>
          <a:bodyPr wrap="square" lIns="0" tIns="0" rIns="0" bIns="0" rtlCol="0" anchor="t"/>
          <a:lstStyle/>
          <a:p>
            <a:pPr marL="0" indent="0" algn="l">
              <a:lnSpc>
                <a:spcPts val="2850"/>
              </a:lnSpc>
              <a:buNone/>
            </a:pPr>
            <a:r>
              <a:rPr lang="en-US" sz="1750" dirty="0">
                <a:solidFill>
                  <a:srgbClr val="3A3630"/>
                </a:solidFill>
                <a:latin typeface="Source Sans Pro" pitchFamily="34" charset="0"/>
                <a:ea typeface="Source Sans Pro" pitchFamily="34" charset="-122"/>
                <a:cs typeface="Source Sans Pro" pitchFamily="34" charset="-120"/>
              </a:rPr>
              <a:t>Recognized gestures trigger corresponding calculator operations. Results are computed in real-time and displayed on the virtual interface, providing immediate feedback to the user.</a:t>
            </a:r>
            <a:endParaRPr lang="en-US" sz="1750" dirty="0"/>
          </a:p>
        </p:txBody>
      </p:sp>
      <p:sp>
        <p:nvSpPr>
          <p:cNvPr id="15" name="Text Box 14"/>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6217087" y="902375"/>
            <a:ext cx="7682627" cy="1228011"/>
          </a:xfrm>
          <a:prstGeom prst="rect">
            <a:avLst/>
          </a:prstGeom>
          <a:noFill/>
        </p:spPr>
        <p:txBody>
          <a:bodyPr wrap="square" lIns="0" tIns="0" rIns="0" bIns="0" rtlCol="0" anchor="t"/>
          <a:lstStyle/>
          <a:p>
            <a:pPr marL="0" indent="0">
              <a:lnSpc>
                <a:spcPts val="4800"/>
              </a:lnSpc>
              <a:buNone/>
            </a:pPr>
            <a:r>
              <a:rPr lang="en-US" sz="3850" dirty="0">
                <a:solidFill>
                  <a:srgbClr val="38512F"/>
                </a:solidFill>
                <a:latin typeface="Lora" pitchFamily="34" charset="0"/>
                <a:ea typeface="Lora" pitchFamily="34" charset="-122"/>
                <a:cs typeface="Lora" pitchFamily="34" charset="-120"/>
              </a:rPr>
              <a:t>Gesture Recognition and Virtual Button Manipulation</a:t>
            </a:r>
            <a:endParaRPr lang="en-US" sz="3850" dirty="0"/>
          </a:p>
        </p:txBody>
      </p:sp>
      <p:sp>
        <p:nvSpPr>
          <p:cNvPr id="5" name="Shape 1"/>
          <p:cNvSpPr/>
          <p:nvPr/>
        </p:nvSpPr>
        <p:spPr>
          <a:xfrm>
            <a:off x="6217087" y="2678311"/>
            <a:ext cx="469702" cy="469702"/>
          </a:xfrm>
          <a:prstGeom prst="roundRect">
            <a:avLst>
              <a:gd name="adj" fmla="val 6668"/>
            </a:avLst>
          </a:prstGeom>
          <a:solidFill>
            <a:srgbClr val="F3E7D4"/>
          </a:solidFill>
        </p:spPr>
      </p:sp>
      <p:sp>
        <p:nvSpPr>
          <p:cNvPr id="6" name="Text 2"/>
          <p:cNvSpPr/>
          <p:nvPr/>
        </p:nvSpPr>
        <p:spPr>
          <a:xfrm>
            <a:off x="6398300" y="2765703"/>
            <a:ext cx="107275" cy="294799"/>
          </a:xfrm>
          <a:prstGeom prst="rect">
            <a:avLst/>
          </a:prstGeom>
          <a:noFill/>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1</a:t>
            </a:r>
            <a:endParaRPr lang="en-US" sz="2300" dirty="0"/>
          </a:p>
        </p:txBody>
      </p:sp>
      <p:sp>
        <p:nvSpPr>
          <p:cNvPr id="7" name="Text 3"/>
          <p:cNvSpPr/>
          <p:nvPr/>
        </p:nvSpPr>
        <p:spPr>
          <a:xfrm>
            <a:off x="6895505" y="2678311"/>
            <a:ext cx="2456378" cy="306943"/>
          </a:xfrm>
          <a:prstGeom prst="rect">
            <a:avLst/>
          </a:prstGeom>
          <a:noFill/>
        </p:spPr>
        <p:txBody>
          <a:bodyPr wrap="none" lIns="0" tIns="0" rIns="0" bIns="0" rtlCol="0" anchor="t"/>
          <a:lstStyle/>
          <a:p>
            <a:pPr marL="0" indent="0">
              <a:lnSpc>
                <a:spcPts val="2400"/>
              </a:lnSpc>
              <a:buNone/>
            </a:pPr>
            <a:r>
              <a:rPr lang="en-US" sz="1900" dirty="0">
                <a:solidFill>
                  <a:srgbClr val="3A3630"/>
                </a:solidFill>
                <a:latin typeface="Lora" pitchFamily="34" charset="0"/>
                <a:ea typeface="Lora" pitchFamily="34" charset="-122"/>
                <a:cs typeface="Lora" pitchFamily="34" charset="-120"/>
              </a:rPr>
              <a:t>Finger Tracking</a:t>
            </a:r>
            <a:endParaRPr lang="en-US" sz="1900" dirty="0"/>
          </a:p>
        </p:txBody>
      </p:sp>
      <p:sp>
        <p:nvSpPr>
          <p:cNvPr id="8" name="Text 4"/>
          <p:cNvSpPr/>
          <p:nvPr/>
        </p:nvSpPr>
        <p:spPr>
          <a:xfrm>
            <a:off x="6895505" y="3110508"/>
            <a:ext cx="3058597" cy="2004536"/>
          </a:xfrm>
          <a:prstGeom prst="rect">
            <a:avLst/>
          </a:prstGeom>
          <a:noFill/>
        </p:spPr>
        <p:txBody>
          <a:bodyPr wrap="squar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Our system utilizes cvzone's hand tracking to precisely locate and track individual fingers. This allows for detailed gesture interpretation, distinguishing between different finger positions and movements.</a:t>
            </a:r>
            <a:endParaRPr lang="en-US" sz="1600" dirty="0"/>
          </a:p>
        </p:txBody>
      </p:sp>
      <p:sp>
        <p:nvSpPr>
          <p:cNvPr id="9" name="Shape 5"/>
          <p:cNvSpPr/>
          <p:nvPr/>
        </p:nvSpPr>
        <p:spPr>
          <a:xfrm>
            <a:off x="10162818" y="2678311"/>
            <a:ext cx="469702" cy="469702"/>
          </a:xfrm>
          <a:prstGeom prst="roundRect">
            <a:avLst>
              <a:gd name="adj" fmla="val 6668"/>
            </a:avLst>
          </a:prstGeom>
          <a:solidFill>
            <a:srgbClr val="F3E7D4"/>
          </a:solidFill>
        </p:spPr>
      </p:sp>
      <p:sp>
        <p:nvSpPr>
          <p:cNvPr id="10" name="Text 6"/>
          <p:cNvSpPr/>
          <p:nvPr/>
        </p:nvSpPr>
        <p:spPr>
          <a:xfrm>
            <a:off x="10318433" y="2765703"/>
            <a:ext cx="158353" cy="294799"/>
          </a:xfrm>
          <a:prstGeom prst="rect">
            <a:avLst/>
          </a:prstGeom>
          <a:noFill/>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2</a:t>
            </a:r>
            <a:endParaRPr lang="en-US" sz="2300" dirty="0"/>
          </a:p>
        </p:txBody>
      </p:sp>
      <p:sp>
        <p:nvSpPr>
          <p:cNvPr id="11" name="Text 7"/>
          <p:cNvSpPr/>
          <p:nvPr/>
        </p:nvSpPr>
        <p:spPr>
          <a:xfrm>
            <a:off x="10841236" y="2678311"/>
            <a:ext cx="2679502" cy="306943"/>
          </a:xfrm>
          <a:prstGeom prst="rect">
            <a:avLst/>
          </a:prstGeom>
          <a:noFill/>
        </p:spPr>
        <p:txBody>
          <a:bodyPr wrap="none" lIns="0" tIns="0" rIns="0" bIns="0" rtlCol="0" anchor="t"/>
          <a:lstStyle/>
          <a:p>
            <a:pPr marL="0" indent="0">
              <a:lnSpc>
                <a:spcPts val="2400"/>
              </a:lnSpc>
              <a:buNone/>
            </a:pPr>
            <a:r>
              <a:rPr lang="en-US" sz="1900" dirty="0">
                <a:solidFill>
                  <a:srgbClr val="3A3630"/>
                </a:solidFill>
                <a:latin typeface="Lora" pitchFamily="34" charset="0"/>
                <a:ea typeface="Lora" pitchFamily="34" charset="-122"/>
                <a:cs typeface="Lora" pitchFamily="34" charset="-120"/>
              </a:rPr>
              <a:t>Virtual Button Mapping</a:t>
            </a:r>
            <a:endParaRPr lang="en-US" sz="1900" dirty="0"/>
          </a:p>
        </p:txBody>
      </p:sp>
      <p:sp>
        <p:nvSpPr>
          <p:cNvPr id="12" name="Text 8"/>
          <p:cNvSpPr/>
          <p:nvPr/>
        </p:nvSpPr>
        <p:spPr>
          <a:xfrm>
            <a:off x="10841236" y="3110508"/>
            <a:ext cx="3058597" cy="2338626"/>
          </a:xfrm>
          <a:prstGeom prst="rect">
            <a:avLst/>
          </a:prstGeom>
          <a:noFill/>
        </p:spPr>
        <p:txBody>
          <a:bodyPr wrap="squar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We create a virtual grid of calculator buttons in the camera's field of view. Each button is associated with a specific region in space, allowing users to "press" buttons by moving their fingers to these predefined areas.</a:t>
            </a:r>
            <a:endParaRPr lang="en-US" sz="1600" dirty="0"/>
          </a:p>
        </p:txBody>
      </p:sp>
      <p:sp>
        <p:nvSpPr>
          <p:cNvPr id="13" name="Shape 9"/>
          <p:cNvSpPr/>
          <p:nvPr/>
        </p:nvSpPr>
        <p:spPr>
          <a:xfrm>
            <a:off x="6217087" y="5892641"/>
            <a:ext cx="469702" cy="469702"/>
          </a:xfrm>
          <a:prstGeom prst="roundRect">
            <a:avLst>
              <a:gd name="adj" fmla="val 6668"/>
            </a:avLst>
          </a:prstGeom>
          <a:solidFill>
            <a:srgbClr val="F3E7D4"/>
          </a:solidFill>
        </p:spPr>
      </p:sp>
      <p:sp>
        <p:nvSpPr>
          <p:cNvPr id="14" name="Text 10"/>
          <p:cNvSpPr/>
          <p:nvPr/>
        </p:nvSpPr>
        <p:spPr>
          <a:xfrm>
            <a:off x="6369844" y="5980033"/>
            <a:ext cx="164187" cy="294799"/>
          </a:xfrm>
          <a:prstGeom prst="rect">
            <a:avLst/>
          </a:prstGeom>
          <a:noFill/>
        </p:spPr>
        <p:txBody>
          <a:bodyPr wrap="none" lIns="0" tIns="0" rIns="0" bIns="0" rtlCol="0" anchor="t"/>
          <a:lstStyle/>
          <a:p>
            <a:pPr marL="0" indent="0" algn="ctr">
              <a:lnSpc>
                <a:spcPts val="2300"/>
              </a:lnSpc>
              <a:buNone/>
            </a:pPr>
            <a:r>
              <a:rPr lang="en-US" sz="2300" dirty="0">
                <a:solidFill>
                  <a:srgbClr val="3A3630"/>
                </a:solidFill>
                <a:latin typeface="Lora" pitchFamily="34" charset="0"/>
                <a:ea typeface="Lora" pitchFamily="34" charset="-122"/>
                <a:cs typeface="Lora" pitchFamily="34" charset="-120"/>
              </a:rPr>
              <a:t>3</a:t>
            </a:r>
            <a:endParaRPr lang="en-US" sz="2300" dirty="0"/>
          </a:p>
        </p:txBody>
      </p:sp>
      <p:sp>
        <p:nvSpPr>
          <p:cNvPr id="15" name="Text 11"/>
          <p:cNvSpPr/>
          <p:nvPr/>
        </p:nvSpPr>
        <p:spPr>
          <a:xfrm>
            <a:off x="6895505" y="5892641"/>
            <a:ext cx="3106222" cy="306943"/>
          </a:xfrm>
          <a:prstGeom prst="rect">
            <a:avLst/>
          </a:prstGeom>
          <a:noFill/>
        </p:spPr>
        <p:txBody>
          <a:bodyPr wrap="none" lIns="0" tIns="0" rIns="0" bIns="0" rtlCol="0" anchor="t"/>
          <a:lstStyle/>
          <a:p>
            <a:pPr marL="0" indent="0">
              <a:lnSpc>
                <a:spcPts val="2400"/>
              </a:lnSpc>
              <a:buNone/>
            </a:pPr>
            <a:r>
              <a:rPr lang="en-US" sz="1900" dirty="0">
                <a:solidFill>
                  <a:srgbClr val="3A3630"/>
                </a:solidFill>
                <a:latin typeface="Lora" pitchFamily="34" charset="0"/>
                <a:ea typeface="Lora" pitchFamily="34" charset="-122"/>
                <a:cs typeface="Lora" pitchFamily="34" charset="-120"/>
              </a:rPr>
              <a:t>Gesture-Function Mapping</a:t>
            </a:r>
            <a:endParaRPr lang="en-US" sz="1900" dirty="0"/>
          </a:p>
        </p:txBody>
      </p:sp>
      <p:sp>
        <p:nvSpPr>
          <p:cNvPr id="16" name="Text 12"/>
          <p:cNvSpPr/>
          <p:nvPr/>
        </p:nvSpPr>
        <p:spPr>
          <a:xfrm>
            <a:off x="6895505" y="6324838"/>
            <a:ext cx="7004209" cy="1002268"/>
          </a:xfrm>
          <a:prstGeom prst="rect">
            <a:avLst/>
          </a:prstGeom>
          <a:noFill/>
        </p:spPr>
        <p:txBody>
          <a:bodyPr wrap="squar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Specific hand gestures are mapped to calculator functions. For example, a pinch gesture might represent the equals sign, while extending all fingers could clear the display. This intuitive mapping enhances user experience and ease of use.</a:t>
            </a:r>
            <a:endParaRPr lang="en-US" sz="1600" dirty="0"/>
          </a:p>
        </p:txBody>
      </p:sp>
      <p:pic>
        <p:nvPicPr>
          <p:cNvPr id="17" name="Picture 16"/>
          <p:cNvPicPr>
            <a:picLocks noChangeAspect="1"/>
          </p:cNvPicPr>
          <p:nvPr/>
        </p:nvPicPr>
        <p:blipFill>
          <a:blip r:embed="rId1"/>
          <a:stretch>
            <a:fillRect/>
          </a:stretch>
        </p:blipFill>
        <p:spPr>
          <a:xfrm>
            <a:off x="342900" y="3856355"/>
            <a:ext cx="5665470" cy="3782060"/>
          </a:xfrm>
          <a:prstGeom prst="rect">
            <a:avLst/>
          </a:prstGeom>
        </p:spPr>
      </p:pic>
      <p:pic>
        <p:nvPicPr>
          <p:cNvPr id="18" name="Picture 17"/>
          <p:cNvPicPr>
            <a:picLocks noChangeAspect="1"/>
          </p:cNvPicPr>
          <p:nvPr/>
        </p:nvPicPr>
        <p:blipFill>
          <a:blip r:embed="rId2"/>
          <a:stretch>
            <a:fillRect/>
          </a:stretch>
        </p:blipFill>
        <p:spPr>
          <a:xfrm>
            <a:off x="342900" y="410210"/>
            <a:ext cx="5665470" cy="3188335"/>
          </a:xfrm>
          <a:prstGeom prst="rect">
            <a:avLst/>
          </a:prstGeom>
        </p:spPr>
      </p:pic>
      <p:sp>
        <p:nvSpPr>
          <p:cNvPr id="19" name="Text Box 18"/>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634722" y="706755"/>
            <a:ext cx="7874556" cy="1066800"/>
          </a:xfrm>
          <a:prstGeom prst="rect">
            <a:avLst/>
          </a:prstGeom>
          <a:noFill/>
        </p:spPr>
        <p:txBody>
          <a:bodyPr wrap="square" lIns="0" tIns="0" rIns="0" bIns="0" rtlCol="0" anchor="t"/>
          <a:lstStyle/>
          <a:p>
            <a:pPr marL="0" indent="0">
              <a:lnSpc>
                <a:spcPts val="4200"/>
              </a:lnSpc>
              <a:buNone/>
            </a:pPr>
            <a:r>
              <a:rPr lang="en-US" sz="3350" dirty="0">
                <a:solidFill>
                  <a:srgbClr val="38512F"/>
                </a:solidFill>
                <a:latin typeface="Lora" pitchFamily="34" charset="0"/>
                <a:ea typeface="Lora" pitchFamily="34" charset="-122"/>
                <a:cs typeface="Lora" pitchFamily="34" charset="-120"/>
              </a:rPr>
              <a:t>Real-time Processing: Efficient Computational Techniques</a:t>
            </a:r>
            <a:endParaRPr lang="en-US" sz="3350" dirty="0"/>
          </a:p>
        </p:txBody>
      </p:sp>
      <p:sp>
        <p:nvSpPr>
          <p:cNvPr id="5" name="Shape 1"/>
          <p:cNvSpPr/>
          <p:nvPr/>
        </p:nvSpPr>
        <p:spPr>
          <a:xfrm>
            <a:off x="895231" y="2045494"/>
            <a:ext cx="22860" cy="5477232"/>
          </a:xfrm>
          <a:prstGeom prst="roundRect">
            <a:avLst>
              <a:gd name="adj" fmla="val 119001"/>
            </a:avLst>
          </a:prstGeom>
          <a:solidFill>
            <a:srgbClr val="D9CDBA"/>
          </a:solidFill>
        </p:spPr>
      </p:sp>
      <p:sp>
        <p:nvSpPr>
          <p:cNvPr id="6" name="Shape 2"/>
          <p:cNvSpPr/>
          <p:nvPr/>
        </p:nvSpPr>
        <p:spPr>
          <a:xfrm>
            <a:off x="1087815" y="2441972"/>
            <a:ext cx="634722" cy="22860"/>
          </a:xfrm>
          <a:prstGeom prst="roundRect">
            <a:avLst>
              <a:gd name="adj" fmla="val 119001"/>
            </a:avLst>
          </a:prstGeom>
          <a:solidFill>
            <a:srgbClr val="D9CDBA"/>
          </a:solidFill>
        </p:spPr>
      </p:sp>
      <p:sp>
        <p:nvSpPr>
          <p:cNvPr id="7" name="Shape 3"/>
          <p:cNvSpPr/>
          <p:nvPr/>
        </p:nvSpPr>
        <p:spPr>
          <a:xfrm>
            <a:off x="702647" y="2249448"/>
            <a:ext cx="408027" cy="408027"/>
          </a:xfrm>
          <a:prstGeom prst="roundRect">
            <a:avLst>
              <a:gd name="adj" fmla="val 6667"/>
            </a:avLst>
          </a:prstGeom>
          <a:solidFill>
            <a:srgbClr val="F3E7D4"/>
          </a:solidFill>
        </p:spPr>
      </p:sp>
      <p:sp>
        <p:nvSpPr>
          <p:cNvPr id="8" name="Text 4"/>
          <p:cNvSpPr/>
          <p:nvPr/>
        </p:nvSpPr>
        <p:spPr>
          <a:xfrm>
            <a:off x="860048" y="2325410"/>
            <a:ext cx="93226" cy="255984"/>
          </a:xfrm>
          <a:prstGeom prst="rect">
            <a:avLst/>
          </a:prstGeom>
          <a:noFill/>
        </p:spPr>
        <p:txBody>
          <a:bodyPr wrap="none" lIns="0" tIns="0" rIns="0" bIns="0" rtlCol="0" anchor="t"/>
          <a:lstStyle/>
          <a:p>
            <a:pPr marL="0" indent="0" algn="ctr">
              <a:lnSpc>
                <a:spcPts val="2000"/>
              </a:lnSpc>
              <a:buNone/>
            </a:pPr>
            <a:r>
              <a:rPr lang="en-US" sz="2000" dirty="0">
                <a:solidFill>
                  <a:srgbClr val="3A3630"/>
                </a:solidFill>
                <a:latin typeface="Lora" pitchFamily="34" charset="0"/>
                <a:ea typeface="Lora" pitchFamily="34" charset="-122"/>
                <a:cs typeface="Lora" pitchFamily="34" charset="-120"/>
              </a:rPr>
              <a:t>1</a:t>
            </a:r>
            <a:endParaRPr lang="en-US" sz="2000" dirty="0"/>
          </a:p>
        </p:txBody>
      </p:sp>
      <p:sp>
        <p:nvSpPr>
          <p:cNvPr id="9" name="Text 5"/>
          <p:cNvSpPr/>
          <p:nvPr/>
        </p:nvSpPr>
        <p:spPr>
          <a:xfrm>
            <a:off x="1904047" y="2226826"/>
            <a:ext cx="2133600" cy="266700"/>
          </a:xfrm>
          <a:prstGeom prst="rect">
            <a:avLst/>
          </a:prstGeom>
          <a:noFill/>
        </p:spPr>
        <p:txBody>
          <a:bodyPr wrap="none" lIns="0" tIns="0" rIns="0" bIns="0" rtlCol="0" anchor="t"/>
          <a:lstStyle/>
          <a:p>
            <a:pPr marL="0" indent="0" algn="l">
              <a:lnSpc>
                <a:spcPts val="2100"/>
              </a:lnSpc>
              <a:buNone/>
            </a:pPr>
            <a:r>
              <a:rPr lang="en-US" sz="1650" dirty="0">
                <a:solidFill>
                  <a:srgbClr val="3A3630"/>
                </a:solidFill>
                <a:latin typeface="Lora" pitchFamily="34" charset="0"/>
                <a:ea typeface="Lora" pitchFamily="34" charset="-122"/>
                <a:cs typeface="Lora" pitchFamily="34" charset="-120"/>
              </a:rPr>
              <a:t>Frame Optimization</a:t>
            </a:r>
            <a:endParaRPr lang="en-US" sz="1650" dirty="0"/>
          </a:p>
        </p:txBody>
      </p:sp>
      <p:sp>
        <p:nvSpPr>
          <p:cNvPr id="10" name="Text 6"/>
          <p:cNvSpPr/>
          <p:nvPr/>
        </p:nvSpPr>
        <p:spPr>
          <a:xfrm>
            <a:off x="1904047" y="2602230"/>
            <a:ext cx="6605230" cy="870109"/>
          </a:xfrm>
          <a:prstGeom prst="rect">
            <a:avLst/>
          </a:prstGeom>
          <a:noFill/>
        </p:spPr>
        <p:txBody>
          <a:bodyPr wrap="square" lIns="0" tIns="0" rIns="0" bIns="0" rtlCol="0" anchor="t"/>
          <a:lstStyle/>
          <a:p>
            <a:pPr marL="0" indent="0" algn="l">
              <a:lnSpc>
                <a:spcPts val="2250"/>
              </a:lnSpc>
              <a:buNone/>
            </a:pPr>
            <a:r>
              <a:rPr lang="en-US" sz="1400" dirty="0">
                <a:solidFill>
                  <a:srgbClr val="3A3630"/>
                </a:solidFill>
                <a:latin typeface="Source Sans Pro" pitchFamily="34" charset="0"/>
                <a:ea typeface="Source Sans Pro" pitchFamily="34" charset="-122"/>
                <a:cs typeface="Source Sans Pro" pitchFamily="34" charset="-120"/>
              </a:rPr>
              <a:t>To ensure smooth real-time performance, we implement frame rate optimization techniques. This includes selective frame processing and resolution adjustment based on system capabilities and processing requirements.</a:t>
            </a:r>
            <a:endParaRPr lang="en-US" sz="1400" dirty="0"/>
          </a:p>
        </p:txBody>
      </p:sp>
      <p:sp>
        <p:nvSpPr>
          <p:cNvPr id="11" name="Shape 7"/>
          <p:cNvSpPr/>
          <p:nvPr/>
        </p:nvSpPr>
        <p:spPr>
          <a:xfrm>
            <a:off x="1087815" y="4231481"/>
            <a:ext cx="634722" cy="22860"/>
          </a:xfrm>
          <a:prstGeom prst="roundRect">
            <a:avLst>
              <a:gd name="adj" fmla="val 119001"/>
            </a:avLst>
          </a:prstGeom>
          <a:solidFill>
            <a:srgbClr val="D9CDBA"/>
          </a:solidFill>
        </p:spPr>
      </p:sp>
      <p:sp>
        <p:nvSpPr>
          <p:cNvPr id="12" name="Shape 8"/>
          <p:cNvSpPr/>
          <p:nvPr/>
        </p:nvSpPr>
        <p:spPr>
          <a:xfrm>
            <a:off x="702647" y="4038957"/>
            <a:ext cx="408027" cy="408027"/>
          </a:xfrm>
          <a:prstGeom prst="roundRect">
            <a:avLst>
              <a:gd name="adj" fmla="val 6667"/>
            </a:avLst>
          </a:prstGeom>
          <a:solidFill>
            <a:srgbClr val="F3E7D4"/>
          </a:solidFill>
        </p:spPr>
      </p:sp>
      <p:sp>
        <p:nvSpPr>
          <p:cNvPr id="13" name="Text 9"/>
          <p:cNvSpPr/>
          <p:nvPr/>
        </p:nvSpPr>
        <p:spPr>
          <a:xfrm>
            <a:off x="837902" y="4114919"/>
            <a:ext cx="137517" cy="255984"/>
          </a:xfrm>
          <a:prstGeom prst="rect">
            <a:avLst/>
          </a:prstGeom>
          <a:noFill/>
        </p:spPr>
        <p:txBody>
          <a:bodyPr wrap="none" lIns="0" tIns="0" rIns="0" bIns="0" rtlCol="0" anchor="t"/>
          <a:lstStyle/>
          <a:p>
            <a:pPr marL="0" indent="0" algn="ctr">
              <a:lnSpc>
                <a:spcPts val="2000"/>
              </a:lnSpc>
              <a:buNone/>
            </a:pPr>
            <a:r>
              <a:rPr lang="en-US" sz="2000" dirty="0">
                <a:solidFill>
                  <a:srgbClr val="3A3630"/>
                </a:solidFill>
                <a:latin typeface="Lora" pitchFamily="34" charset="0"/>
                <a:ea typeface="Lora" pitchFamily="34" charset="-122"/>
                <a:cs typeface="Lora" pitchFamily="34" charset="-120"/>
              </a:rPr>
              <a:t>2</a:t>
            </a:r>
            <a:endParaRPr lang="en-US" sz="2000" dirty="0"/>
          </a:p>
        </p:txBody>
      </p:sp>
      <p:sp>
        <p:nvSpPr>
          <p:cNvPr id="14" name="Text 10"/>
          <p:cNvSpPr/>
          <p:nvPr/>
        </p:nvSpPr>
        <p:spPr>
          <a:xfrm>
            <a:off x="1904047" y="4016335"/>
            <a:ext cx="2133600" cy="266700"/>
          </a:xfrm>
          <a:prstGeom prst="rect">
            <a:avLst/>
          </a:prstGeom>
          <a:noFill/>
        </p:spPr>
        <p:txBody>
          <a:bodyPr wrap="none" lIns="0" tIns="0" rIns="0" bIns="0" rtlCol="0" anchor="t"/>
          <a:lstStyle/>
          <a:p>
            <a:pPr marL="0" indent="0" algn="l">
              <a:lnSpc>
                <a:spcPts val="2100"/>
              </a:lnSpc>
              <a:buNone/>
            </a:pPr>
            <a:r>
              <a:rPr lang="en-US" sz="1650" dirty="0">
                <a:solidFill>
                  <a:srgbClr val="3A3630"/>
                </a:solidFill>
                <a:latin typeface="Lora" pitchFamily="34" charset="0"/>
                <a:ea typeface="Lora" pitchFamily="34" charset="-122"/>
                <a:cs typeface="Lora" pitchFamily="34" charset="-120"/>
              </a:rPr>
              <a:t>Parallel Processing</a:t>
            </a:r>
            <a:endParaRPr lang="en-US" sz="1650" dirty="0"/>
          </a:p>
        </p:txBody>
      </p:sp>
      <p:sp>
        <p:nvSpPr>
          <p:cNvPr id="15" name="Text 11"/>
          <p:cNvSpPr/>
          <p:nvPr/>
        </p:nvSpPr>
        <p:spPr>
          <a:xfrm>
            <a:off x="1904047" y="4391739"/>
            <a:ext cx="6605230" cy="870109"/>
          </a:xfrm>
          <a:prstGeom prst="rect">
            <a:avLst/>
          </a:prstGeom>
          <a:noFill/>
        </p:spPr>
        <p:txBody>
          <a:bodyPr wrap="square" lIns="0" tIns="0" rIns="0" bIns="0" rtlCol="0" anchor="t"/>
          <a:lstStyle/>
          <a:p>
            <a:pPr marL="0" indent="0" algn="l">
              <a:lnSpc>
                <a:spcPts val="2250"/>
              </a:lnSpc>
              <a:buNone/>
            </a:pPr>
            <a:r>
              <a:rPr lang="en-US" sz="1400" dirty="0">
                <a:solidFill>
                  <a:srgbClr val="3A3630"/>
                </a:solidFill>
                <a:latin typeface="Source Sans Pro" pitchFamily="34" charset="0"/>
                <a:ea typeface="Source Sans Pro" pitchFamily="34" charset="-122"/>
                <a:cs typeface="Source Sans Pro" pitchFamily="34" charset="-120"/>
              </a:rPr>
              <a:t>We leverage Python's multiprocessing capabilities to parallelize computationally intensive tasks. This allows for simultaneous hand detection, gesture recognition, and interface updates, significantly improving overall system responsiveness.</a:t>
            </a:r>
            <a:endParaRPr lang="en-US" sz="1400" dirty="0"/>
          </a:p>
        </p:txBody>
      </p:sp>
      <p:sp>
        <p:nvSpPr>
          <p:cNvPr id="16" name="Shape 12"/>
          <p:cNvSpPr/>
          <p:nvPr/>
        </p:nvSpPr>
        <p:spPr>
          <a:xfrm>
            <a:off x="1087815" y="6020991"/>
            <a:ext cx="634722" cy="22860"/>
          </a:xfrm>
          <a:prstGeom prst="roundRect">
            <a:avLst>
              <a:gd name="adj" fmla="val 119001"/>
            </a:avLst>
          </a:prstGeom>
          <a:solidFill>
            <a:srgbClr val="D9CDBA"/>
          </a:solidFill>
        </p:spPr>
      </p:sp>
      <p:sp>
        <p:nvSpPr>
          <p:cNvPr id="17" name="Shape 13"/>
          <p:cNvSpPr/>
          <p:nvPr/>
        </p:nvSpPr>
        <p:spPr>
          <a:xfrm>
            <a:off x="702647" y="5828467"/>
            <a:ext cx="408027" cy="408027"/>
          </a:xfrm>
          <a:prstGeom prst="roundRect">
            <a:avLst>
              <a:gd name="adj" fmla="val 6667"/>
            </a:avLst>
          </a:prstGeom>
          <a:solidFill>
            <a:srgbClr val="F3E7D4"/>
          </a:solidFill>
        </p:spPr>
      </p:sp>
      <p:sp>
        <p:nvSpPr>
          <p:cNvPr id="18" name="Text 14"/>
          <p:cNvSpPr/>
          <p:nvPr/>
        </p:nvSpPr>
        <p:spPr>
          <a:xfrm>
            <a:off x="835283" y="5904428"/>
            <a:ext cx="142637" cy="255984"/>
          </a:xfrm>
          <a:prstGeom prst="rect">
            <a:avLst/>
          </a:prstGeom>
          <a:noFill/>
        </p:spPr>
        <p:txBody>
          <a:bodyPr wrap="none" lIns="0" tIns="0" rIns="0" bIns="0" rtlCol="0" anchor="t"/>
          <a:lstStyle/>
          <a:p>
            <a:pPr marL="0" indent="0" algn="ctr">
              <a:lnSpc>
                <a:spcPts val="2000"/>
              </a:lnSpc>
              <a:buNone/>
            </a:pPr>
            <a:r>
              <a:rPr lang="en-US" sz="2000" dirty="0">
                <a:solidFill>
                  <a:srgbClr val="3A3630"/>
                </a:solidFill>
                <a:latin typeface="Lora" pitchFamily="34" charset="0"/>
                <a:ea typeface="Lora" pitchFamily="34" charset="-122"/>
                <a:cs typeface="Lora" pitchFamily="34" charset="-120"/>
              </a:rPr>
              <a:t>3</a:t>
            </a:r>
            <a:endParaRPr lang="en-US" sz="2000" dirty="0"/>
          </a:p>
        </p:txBody>
      </p:sp>
      <p:sp>
        <p:nvSpPr>
          <p:cNvPr id="19" name="Text 15"/>
          <p:cNvSpPr/>
          <p:nvPr/>
        </p:nvSpPr>
        <p:spPr>
          <a:xfrm>
            <a:off x="1904047" y="5805845"/>
            <a:ext cx="2319099" cy="266700"/>
          </a:xfrm>
          <a:prstGeom prst="rect">
            <a:avLst/>
          </a:prstGeom>
          <a:noFill/>
        </p:spPr>
        <p:txBody>
          <a:bodyPr wrap="none" lIns="0" tIns="0" rIns="0" bIns="0" rtlCol="0" anchor="t"/>
          <a:lstStyle/>
          <a:p>
            <a:pPr marL="0" indent="0" algn="l">
              <a:lnSpc>
                <a:spcPts val="2100"/>
              </a:lnSpc>
              <a:buNone/>
            </a:pPr>
            <a:r>
              <a:rPr lang="en-US" sz="1650" dirty="0">
                <a:solidFill>
                  <a:srgbClr val="3A3630"/>
                </a:solidFill>
                <a:latin typeface="Lora" pitchFamily="34" charset="0"/>
                <a:ea typeface="Lora" pitchFamily="34" charset="-122"/>
                <a:cs typeface="Lora" pitchFamily="34" charset="-120"/>
              </a:rPr>
              <a:t>Caching and Prediction</a:t>
            </a:r>
            <a:endParaRPr lang="en-US" sz="1650" dirty="0"/>
          </a:p>
        </p:txBody>
      </p:sp>
      <p:sp>
        <p:nvSpPr>
          <p:cNvPr id="20" name="Text 16"/>
          <p:cNvSpPr/>
          <p:nvPr/>
        </p:nvSpPr>
        <p:spPr>
          <a:xfrm>
            <a:off x="1904047" y="6181249"/>
            <a:ext cx="6605230" cy="1160145"/>
          </a:xfrm>
          <a:prstGeom prst="rect">
            <a:avLst/>
          </a:prstGeom>
          <a:noFill/>
        </p:spPr>
        <p:txBody>
          <a:bodyPr wrap="square" lIns="0" tIns="0" rIns="0" bIns="0" rtlCol="0" anchor="t"/>
          <a:lstStyle/>
          <a:p>
            <a:pPr marL="0" indent="0" algn="l">
              <a:lnSpc>
                <a:spcPts val="2250"/>
              </a:lnSpc>
              <a:buNone/>
            </a:pPr>
            <a:r>
              <a:rPr lang="en-US" sz="1400" dirty="0">
                <a:solidFill>
                  <a:srgbClr val="3A3630"/>
                </a:solidFill>
                <a:latin typeface="Source Sans Pro" pitchFamily="34" charset="0"/>
                <a:ea typeface="Source Sans Pro" pitchFamily="34" charset="-122"/>
                <a:cs typeface="Source Sans Pro" pitchFamily="34" charset="-120"/>
              </a:rPr>
              <a:t>Implementing intelligent caching mechanisms and predictive algorithms helps reduce redundant computations. By anticipating likely user actions based on previous gestures, we can pre-compute potential outcomes, further enhancing real-time performance.</a:t>
            </a:r>
            <a:endParaRPr lang="en-US" sz="1400" dirty="0"/>
          </a:p>
        </p:txBody>
      </p:sp>
      <p:pic>
        <p:nvPicPr>
          <p:cNvPr id="22" name="Picture 21" descr="Real_time_processing_techniques_infographic (1)"/>
          <p:cNvPicPr>
            <a:picLocks noChangeAspect="1"/>
          </p:cNvPicPr>
          <p:nvPr/>
        </p:nvPicPr>
        <p:blipFill>
          <a:blip r:embed="rId1"/>
          <a:stretch>
            <a:fillRect/>
          </a:stretch>
        </p:blipFill>
        <p:spPr>
          <a:xfrm>
            <a:off x="8575040" y="534035"/>
            <a:ext cx="6055360" cy="6988175"/>
          </a:xfrm>
          <a:prstGeom prst="rect">
            <a:avLst/>
          </a:prstGeom>
        </p:spPr>
      </p:pic>
      <p:sp>
        <p:nvSpPr>
          <p:cNvPr id="23" name="Text Box 22"/>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367671"/>
            <a:ext cx="12954952" cy="1408033"/>
          </a:xfrm>
          <a:prstGeom prst="rect">
            <a:avLst/>
          </a:prstGeom>
          <a:noFill/>
        </p:spPr>
        <p:txBody>
          <a:bodyPr wrap="squar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Applications: Education and Accessibility Use Cases</a:t>
            </a:r>
            <a:endParaRPr lang="en-US" sz="4400" dirty="0"/>
          </a:p>
        </p:txBody>
      </p:sp>
      <p:sp>
        <p:nvSpPr>
          <p:cNvPr id="3" name="Text 1"/>
          <p:cNvSpPr/>
          <p:nvPr/>
        </p:nvSpPr>
        <p:spPr>
          <a:xfrm>
            <a:off x="837724" y="3373993"/>
            <a:ext cx="3436144" cy="351949"/>
          </a:xfrm>
          <a:prstGeom prst="rect">
            <a:avLst/>
          </a:prstGeom>
          <a:noFill/>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Educational Enhancement</a:t>
            </a:r>
            <a:endParaRPr lang="en-US" sz="2200" dirty="0"/>
          </a:p>
        </p:txBody>
      </p:sp>
      <p:sp>
        <p:nvSpPr>
          <p:cNvPr id="4" name="Text 2"/>
          <p:cNvSpPr/>
          <p:nvPr/>
        </p:nvSpPr>
        <p:spPr>
          <a:xfrm>
            <a:off x="837724" y="3965258"/>
            <a:ext cx="3928586" cy="2681168"/>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In educational settings, our virtual calculator can make mathematics more engaging and interactive. Students can visualize calculations in a fun, hands-on manner, potentially improving understanding and retention of mathematical concepts.</a:t>
            </a:r>
            <a:endParaRPr lang="en-US" sz="1850" dirty="0"/>
          </a:p>
        </p:txBody>
      </p:sp>
      <p:sp>
        <p:nvSpPr>
          <p:cNvPr id="5" name="Text 3"/>
          <p:cNvSpPr/>
          <p:nvPr/>
        </p:nvSpPr>
        <p:spPr>
          <a:xfrm>
            <a:off x="5357813" y="3373993"/>
            <a:ext cx="2923103" cy="351949"/>
          </a:xfrm>
          <a:prstGeom prst="rect">
            <a:avLst/>
          </a:prstGeom>
          <a:noFill/>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Accessibility Solutions</a:t>
            </a:r>
            <a:endParaRPr lang="en-US" sz="2200" dirty="0"/>
          </a:p>
        </p:txBody>
      </p:sp>
      <p:sp>
        <p:nvSpPr>
          <p:cNvPr id="6" name="Text 4"/>
          <p:cNvSpPr/>
          <p:nvPr/>
        </p:nvSpPr>
        <p:spPr>
          <a:xfrm>
            <a:off x="5357813" y="3965258"/>
            <a:ext cx="3928586" cy="2681168"/>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For individuals with mobility impairments or conditions that make using traditional calculators challenging, our gesture-based system offers a more accessible alternative. It enables users to perform calculations with minimal physical effort.</a:t>
            </a:r>
            <a:endParaRPr lang="en-US" sz="1850" dirty="0"/>
          </a:p>
        </p:txBody>
      </p:sp>
      <p:sp>
        <p:nvSpPr>
          <p:cNvPr id="7" name="Text 5"/>
          <p:cNvSpPr/>
          <p:nvPr/>
        </p:nvSpPr>
        <p:spPr>
          <a:xfrm>
            <a:off x="9877901" y="3373993"/>
            <a:ext cx="3928586" cy="703898"/>
          </a:xfrm>
          <a:prstGeom prst="rect">
            <a:avLst/>
          </a:prstGeom>
          <a:noFill/>
        </p:spPr>
        <p:txBody>
          <a:bodyPr wrap="squar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Hygiene in Shared Environments</a:t>
            </a:r>
            <a:endParaRPr lang="en-US" sz="2200" dirty="0"/>
          </a:p>
        </p:txBody>
      </p:sp>
      <p:sp>
        <p:nvSpPr>
          <p:cNvPr id="8" name="Text 6"/>
          <p:cNvSpPr/>
          <p:nvPr/>
        </p:nvSpPr>
        <p:spPr>
          <a:xfrm>
            <a:off x="9877901" y="4317206"/>
            <a:ext cx="3928586" cy="2298144"/>
          </a:xfrm>
          <a:prstGeom prst="rect">
            <a:avLst/>
          </a:prstGeom>
          <a:noFill/>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In settings where multiple users share calculators, such as libraries or exam halls, our touchless interface provides a hygienic solution, reducing the risk of germ transmission through shared surfaces.</a:t>
            </a:r>
            <a:endParaRPr lang="en-US" sz="1850" dirty="0"/>
          </a:p>
        </p:txBody>
      </p:sp>
      <p:sp>
        <p:nvSpPr>
          <p:cNvPr id="9" name="Text Box 8"/>
          <p:cNvSpPr txBox="1"/>
          <p:nvPr/>
        </p:nvSpPr>
        <p:spPr>
          <a:xfrm>
            <a:off x="12611735" y="7807960"/>
            <a:ext cx="1875790" cy="368300"/>
          </a:xfrm>
          <a:prstGeom prst="rect">
            <a:avLst/>
          </a:prstGeom>
          <a:solidFill>
            <a:schemeClr val="accent4">
              <a:lumMod val="20000"/>
              <a:lumOff val="80000"/>
            </a:schemeClr>
          </a:solidFill>
        </p:spPr>
        <p:txBody>
          <a:bodyPr wrap="square" rtlCol="0">
            <a:spAutoFit/>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9191</Words>
  <Application>WPS Presentation</Application>
  <PresentationFormat>On-screen Show (16:9)</PresentationFormat>
  <Paragraphs>209</Paragraphs>
  <Slides>14</Slides>
  <Notes>21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SimSun</vt:lpstr>
      <vt:lpstr>Wingdings</vt:lpstr>
      <vt:lpstr>Lora</vt:lpstr>
      <vt:lpstr>Lora</vt:lpstr>
      <vt:lpstr>Lora</vt:lpstr>
      <vt:lpstr>Source Sans Pro</vt:lpstr>
      <vt:lpstr>Source Sans Pro</vt:lpstr>
      <vt:lpstr>Source Sans Pro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KIIT</cp:lastModifiedBy>
  <cp:revision>9</cp:revision>
  <dcterms:created xsi:type="dcterms:W3CDTF">2024-11-06T17:37:00Z</dcterms:created>
  <dcterms:modified xsi:type="dcterms:W3CDTF">2024-11-11T09:26:37Z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002D63FD2EF1464BAB4DFAAD7DE8C86B_13</vt:lpwstr>
  </property>
  <property fmtid="{D5CDD505-2E9C-101B-9397-08002B2CF9AE}" pid="3" name="KSOProductBuildVer">
    <vt:lpwstr>1033-12.2.0.18638</vt:lpwstr>
  </property>
</Properties>
</file>